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Inria Sans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Elakiya Sivakumar"/>
  <p:cmAuthor clrIdx="1" id="1" initials="" lastIdx="1" name="Yash Bhambhani"/>
  <p:cmAuthor clrIdx="2" id="2" initials="" lastIdx="2" name="Dipti Ravi"/>
  <p:cmAuthor clrIdx="3" id="3" initials="" lastIdx="2" name="Brygitte De La Cru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3CF93B-A312-49D1-88F0-B7FD4DB69532}">
  <a:tblStyle styleId="{5B3CF93B-A312-49D1-88F0-B7FD4DB6953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E13F68E-BE6D-4458-8743-FA6C68641A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Inria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InriaSans-italic.fntdata"/><Relationship Id="rId12" Type="http://schemas.openxmlformats.org/officeDocument/2006/relationships/slide" Target="slides/slide5.xml"/><Relationship Id="rId34" Type="http://schemas.openxmlformats.org/officeDocument/2006/relationships/font" Target="fonts/InriaSans-bold.fntdata"/><Relationship Id="rId15" Type="http://schemas.openxmlformats.org/officeDocument/2006/relationships/slide" Target="slides/slide8.xml"/><Relationship Id="rId37" Type="http://schemas.openxmlformats.org/officeDocument/2006/relationships/font" Target="fonts/Inter-regular.fntdata"/><Relationship Id="rId14" Type="http://schemas.openxmlformats.org/officeDocument/2006/relationships/slide" Target="slides/slide7.xml"/><Relationship Id="rId36" Type="http://schemas.openxmlformats.org/officeDocument/2006/relationships/font" Target="fonts/InriaSans-boldItalic.fntdata"/><Relationship Id="rId17" Type="http://schemas.openxmlformats.org/officeDocument/2006/relationships/slide" Target="slides/slide10.xml"/><Relationship Id="rId39" Type="http://schemas.openxmlformats.org/officeDocument/2006/relationships/font" Target="fonts/Inter-italic.fntdata"/><Relationship Id="rId16" Type="http://schemas.openxmlformats.org/officeDocument/2006/relationships/slide" Target="slides/slide9.xml"/><Relationship Id="rId38" Type="http://schemas.openxmlformats.org/officeDocument/2006/relationships/font" Target="fonts/Inter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4-12T04:44:37.725">
    <p:pos x="97" y="2948"/>
    <p:text>@jn2515@columbia.edu do I show the estimation calculation here?
_Assigned to jn2515@columbia.edu_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3-04-12T01:02:04.386">
    <p:pos x="1539" y="1529"/>
    <p:text>market analysis</p:text>
  </p:cm>
  <p:cm authorId="2" idx="1" dt="2023-04-06T22:14:56.471">
    <p:pos x="196" y="184"/>
    <p:text>walk them through the product usage</p:text>
  </p:cm>
  <p:cm authorId="3" idx="1" dt="2023-04-12T01:20:54.126">
    <p:pos x="368" y="667"/>
    <p:text>- Walk them through how to use the product (simple, visually appealing)
- Emphasize that this is doable → computer vision tool software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2" dt="2023-04-12T01:10:55.631">
    <p:pos x="2996" y="640"/>
    <p:text>include cycle of care / gap that is present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3-04-06T22:15:21.885">
    <p:pos x="829" y="1535"/>
    <p:text>mention its pain and posture calculation</p:text>
  </p:cm>
  <p:cm authorId="0" idx="2" dt="2023-04-13T02:46:30.599">
    <p:pos x="829" y="1635"/>
    <p:text>AI, RULA REBA, ENV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randcrowd.com/maker/logo/e5e49c88-a4e6-4d85-9e59-7461047bc35b/draft/e1416051-03ab-45f5-8be9-decc7904f056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8e323517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8e323517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https://www.brandcrowd.com/maker/logo/e5e49c88-a4e6-4d85-9e59-7461047bc35b/draft/e1416051-03ab-45f5-8be9-decc7904f056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b2d14d5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b2d14d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84dbcb65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84dbcb65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b2d14d55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b2d14d55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b79ceba6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b79ceba6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CE0C0D"/>
              </a:buClr>
              <a:buSzPts val="1100"/>
              <a:buChar char="-"/>
            </a:pPr>
            <a:r>
              <a:rPr lang="en">
                <a:solidFill>
                  <a:srgbClr val="CE0C0D"/>
                </a:solidFill>
              </a:rPr>
              <a:t>Walk them through how to use the product</a:t>
            </a:r>
            <a:endParaRPr>
              <a:solidFill>
                <a:srgbClr val="CE0C0D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CE0C0D"/>
              </a:buClr>
              <a:buSzPts val="1100"/>
              <a:buChar char="-"/>
            </a:pPr>
            <a:r>
              <a:rPr lang="en">
                <a:solidFill>
                  <a:srgbClr val="CE0C0D"/>
                </a:solidFill>
              </a:rPr>
              <a:t>Emphasize that this is doable → computer vision tool software</a:t>
            </a:r>
            <a:endParaRPr>
              <a:solidFill>
                <a:srgbClr val="CE0C0D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ba3266b9d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ba3266b9d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84dbcb6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84dbcb6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d195973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d195973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84dbcb6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84dbcb6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E0C0D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d7cf2448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2d7cf2448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d195973e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d195973e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Surgeons report MSD. They develop bad posture during training and keep bad posture leading loss.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 to address lack of ergonomic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84dbcb65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84dbcb65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89fabe860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89fabe860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E0C0D"/>
              </a:buClr>
              <a:buSzPts val="1200"/>
              <a:buChar char="-"/>
            </a:pPr>
            <a:r>
              <a:rPr lang="en" sz="1200">
                <a:solidFill>
                  <a:srgbClr val="CE0C0D"/>
                </a:solidFill>
              </a:rPr>
              <a:t>Efficiency</a:t>
            </a:r>
            <a:r>
              <a:rPr lang="en" sz="1200">
                <a:solidFill>
                  <a:srgbClr val="CE0C0D"/>
                </a:solidFill>
              </a:rPr>
              <a:t> tool for the hospital + Ergonomic tool for residents</a:t>
            </a:r>
            <a:endParaRPr sz="1200">
              <a:solidFill>
                <a:srgbClr val="CE0C0D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E0C0D"/>
              </a:buClr>
              <a:buSzPts val="1200"/>
              <a:buChar char="-"/>
            </a:pPr>
            <a:r>
              <a:rPr lang="en" sz="1200">
                <a:solidFill>
                  <a:srgbClr val="CE0C0D"/>
                </a:solidFill>
              </a:rPr>
              <a:t>Computer vision &amp; 3D modeling</a:t>
            </a:r>
            <a:endParaRPr sz="1200">
              <a:solidFill>
                <a:srgbClr val="CE0C0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Analogy: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" sz="1200">
                <a:solidFill>
                  <a:srgbClr val="595959"/>
                </a:solidFill>
              </a:rPr>
              <a:t>Need to be trained to play sport - to prevent injury and be successful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Significant activities of surgeons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" sz="1200">
                <a:solidFill>
                  <a:srgbClr val="595959"/>
                </a:solidFill>
              </a:rPr>
              <a:t>Cutting into people ← they get trained for this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" sz="1200">
                <a:solidFill>
                  <a:srgbClr val="595959"/>
                </a:solidFill>
              </a:rPr>
              <a:t>standing for hours on end ← but not for this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Inria Sans"/>
                <a:ea typeface="Inria Sans"/>
                <a:cs typeface="Inria Sans"/>
                <a:sym typeface="Inria Sans"/>
              </a:rPr>
              <a:t>Aim</a:t>
            </a:r>
            <a:r>
              <a:rPr lang="en" sz="1400">
                <a:solidFill>
                  <a:srgbClr val="595959"/>
                </a:solidFill>
                <a:latin typeface="Inria Sans"/>
                <a:ea typeface="Inria Sans"/>
                <a:cs typeface="Inria Sans"/>
                <a:sym typeface="Inria Sans"/>
              </a:rPr>
              <a:t>: Train surgeons to reduce ergonomic risk while performing surgery by implementing change</a:t>
            </a:r>
            <a:br>
              <a:rPr lang="en" sz="1400">
                <a:solidFill>
                  <a:srgbClr val="595959"/>
                </a:solidFill>
                <a:latin typeface="Inria Sans"/>
                <a:ea typeface="Inria Sans"/>
                <a:cs typeface="Inria Sans"/>
                <a:sym typeface="Inria Sans"/>
              </a:rPr>
            </a:br>
            <a:r>
              <a:rPr lang="en" sz="1400">
                <a:solidFill>
                  <a:srgbClr val="595959"/>
                </a:solidFill>
                <a:latin typeface="Inria Sans"/>
                <a:ea typeface="Inria Sans"/>
                <a:cs typeface="Inria Sans"/>
                <a:sym typeface="Inria Sans"/>
              </a:rPr>
              <a:t>, thereby preventing injury, increasing surgeons’ career longevity, and saving hospitals money. </a:t>
            </a:r>
            <a:endParaRPr sz="1400">
              <a:solidFill>
                <a:srgbClr val="595959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d7cf2448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d7cf2448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computer </a:t>
            </a:r>
            <a:r>
              <a:rPr lang="en"/>
              <a:t>vision for accurate risk and strain assessment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Guided ergonomic training w/ real time feedback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Personalized and actionable recovery steps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d7cf24486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d7cf24486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84dbcb6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84dbcb6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84dbcb65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84dbcb65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CE0C0D"/>
              </a:buClr>
              <a:buSzPts val="1100"/>
              <a:buChar char="-"/>
            </a:pPr>
            <a:r>
              <a:rPr lang="en">
                <a:solidFill>
                  <a:srgbClr val="CE0C0D"/>
                </a:solidFill>
              </a:rPr>
              <a:t>Update for US model</a:t>
            </a:r>
            <a:endParaRPr>
              <a:solidFill>
                <a:srgbClr val="CE0C0D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32cf629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32cf629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32cf629e7_0_6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432cf629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432cf629e7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99e326b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99e326b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3. Value Proposition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For whom are you creating value? Define value propositions for your various customer segmentations. 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84048" y="178308"/>
            <a:ext cx="8385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5CA9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2.xml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3.xml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jp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Relationship Id="rId4" Type="http://schemas.openxmlformats.org/officeDocument/2006/relationships/image" Target="../media/image14.jpg"/><Relationship Id="rId9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7.jpg"/><Relationship Id="rId7" Type="http://schemas.openxmlformats.org/officeDocument/2006/relationships/image" Target="../media/image31.jpg"/><Relationship Id="rId8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4.xml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.jp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hyperlink" Target="https://www.grandviewresearch.com/industry-analysis/posture-correction-market-report" TargetMode="External"/><Relationship Id="rId5" Type="http://schemas.openxmlformats.org/officeDocument/2006/relationships/hyperlink" Target="https://www.grandviewresearch.com/industry-analysis/posture-correction-market-report" TargetMode="External"/><Relationship Id="rId6" Type="http://schemas.openxmlformats.org/officeDocument/2006/relationships/hyperlink" Target="https://www.grandviewresearch.com/industry-analysis/posture-correction-market-repor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DF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0" y="3626725"/>
            <a:ext cx="9144000" cy="1516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ria Sans"/>
                <a:ea typeface="Inria Sans"/>
                <a:cs typeface="Inria Sans"/>
                <a:sym typeface="Inria Sans"/>
              </a:rPr>
              <a:t>  </a:t>
            </a:r>
            <a:r>
              <a:rPr lang="en">
                <a:latin typeface="Inria Sans"/>
                <a:ea typeface="Inria Sans"/>
                <a:cs typeface="Inria Sans"/>
                <a:sym typeface="Inria Sans"/>
              </a:rPr>
              <a:t>inSim</a:t>
            </a:r>
            <a:endParaRPr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63" name="Google Shape;63;p15"/>
          <p:cNvSpPr txBox="1"/>
          <p:nvPr>
            <p:ph idx="4294967295" type="title"/>
          </p:nvPr>
        </p:nvSpPr>
        <p:spPr>
          <a:xfrm>
            <a:off x="3265500" y="4098775"/>
            <a:ext cx="337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</a:rPr>
              <a:t>Surgical ergonomic training to promote career longevity</a:t>
            </a:r>
            <a:endParaRPr b="1" sz="1800">
              <a:solidFill>
                <a:srgbClr val="0944A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64" name="Google Shape;64;p15"/>
          <p:cNvSpPr txBox="1"/>
          <p:nvPr>
            <p:ph idx="4294967295" type="title"/>
          </p:nvPr>
        </p:nvSpPr>
        <p:spPr>
          <a:xfrm>
            <a:off x="225975" y="4098775"/>
            <a:ext cx="741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</a:rPr>
              <a:t>[insert logo]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10" y="525975"/>
            <a:ext cx="1872150" cy="273722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12" y="526000"/>
            <a:ext cx="1872150" cy="273719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700" y="526000"/>
            <a:ext cx="1872150" cy="2737206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5"/>
          <p:cNvSpPr/>
          <p:nvPr/>
        </p:nvSpPr>
        <p:spPr>
          <a:xfrm>
            <a:off x="2864525" y="1766350"/>
            <a:ext cx="5901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E5DD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5628925" y="1766350"/>
            <a:ext cx="5901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E5DD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6">
            <a:alphaModFix/>
          </a:blip>
          <a:srcRect b="10318" l="0" r="0" t="5929"/>
          <a:stretch/>
        </p:blipFill>
        <p:spPr>
          <a:xfrm>
            <a:off x="204450" y="3926650"/>
            <a:ext cx="1142376" cy="10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427600" y="4747675"/>
            <a:ext cx="690300" cy="349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ctrTitle"/>
          </p:nvPr>
        </p:nvSpPr>
        <p:spPr>
          <a:xfrm>
            <a:off x="311708" y="113541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ria Sans"/>
                <a:ea typeface="Inria Sans"/>
                <a:cs typeface="Inria Sans"/>
                <a:sym typeface="Inria Sans"/>
              </a:rPr>
              <a:t>Thank you</a:t>
            </a:r>
            <a:endParaRPr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477" y="4016800"/>
            <a:ext cx="866700" cy="9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-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Business Model 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1632" l="0" r="0" t="8180"/>
          <a:stretch/>
        </p:blipFill>
        <p:spPr>
          <a:xfrm>
            <a:off x="717813" y="320375"/>
            <a:ext cx="7708385" cy="482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Disease State</a:t>
            </a: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accent3"/>
                </a:solidFill>
                <a:latin typeface="Inria Sans"/>
                <a:ea typeface="Inria Sans"/>
                <a:cs typeface="Inria Sans"/>
                <a:sym typeface="Inria Sans"/>
              </a:rPr>
              <a:t>70%</a:t>
            </a:r>
            <a:r>
              <a:rPr lang="en" sz="2500">
                <a:solidFill>
                  <a:schemeClr val="accent3"/>
                </a:solidFill>
                <a:latin typeface="Inria Sans"/>
                <a:ea typeface="Inria Sans"/>
                <a:cs typeface="Inria Sans"/>
                <a:sym typeface="Inria Sans"/>
              </a:rPr>
              <a:t> report recurring </a:t>
            </a:r>
            <a:r>
              <a:rPr b="1" lang="en" sz="2500">
                <a:solidFill>
                  <a:schemeClr val="accent3"/>
                </a:solidFill>
                <a:latin typeface="Inria Sans"/>
                <a:ea typeface="Inria Sans"/>
                <a:cs typeface="Inria Sans"/>
                <a:sym typeface="Inria Sans"/>
              </a:rPr>
              <a:t>Pain</a:t>
            </a:r>
            <a:endParaRPr b="1" sz="2500">
              <a:solidFill>
                <a:schemeClr val="accent3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accent3"/>
                </a:solidFill>
                <a:latin typeface="Inria Sans"/>
                <a:ea typeface="Inria Sans"/>
                <a:cs typeface="Inria Sans"/>
                <a:sym typeface="Inria Sans"/>
              </a:rPr>
              <a:t>17% </a:t>
            </a:r>
            <a:r>
              <a:rPr lang="en" sz="2500">
                <a:solidFill>
                  <a:schemeClr val="accent3"/>
                </a:solidFill>
                <a:latin typeface="Inria Sans"/>
                <a:ea typeface="Inria Sans"/>
                <a:cs typeface="Inria Sans"/>
                <a:sym typeface="Inria Sans"/>
              </a:rPr>
              <a:t>incidence of </a:t>
            </a:r>
            <a:r>
              <a:rPr b="1" lang="en" sz="2500">
                <a:solidFill>
                  <a:schemeClr val="accent3"/>
                </a:solidFill>
                <a:latin typeface="Inria Sans"/>
                <a:ea typeface="Inria Sans"/>
                <a:cs typeface="Inria Sans"/>
                <a:sym typeface="Inria Sans"/>
              </a:rPr>
              <a:t>Cervical Spine Disease</a:t>
            </a:r>
            <a:endParaRPr sz="2500">
              <a:solidFill>
                <a:schemeClr val="accent3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Inria Sans"/>
                <a:ea typeface="Inria Sans"/>
                <a:cs typeface="Inria Sans"/>
                <a:sym typeface="Inria Sans"/>
              </a:rPr>
              <a:t>19%</a:t>
            </a:r>
            <a:r>
              <a:rPr lang="en" sz="2500">
                <a:solidFill>
                  <a:schemeClr val="accent3"/>
                </a:solidFill>
                <a:latin typeface="Inria Sans"/>
                <a:ea typeface="Inria Sans"/>
                <a:cs typeface="Inria Sans"/>
                <a:sym typeface="Inria Sans"/>
              </a:rPr>
              <a:t> incidence of </a:t>
            </a:r>
            <a:r>
              <a:rPr b="1" lang="en" sz="2500">
                <a:solidFill>
                  <a:schemeClr val="accent3"/>
                </a:solidFill>
                <a:latin typeface="Inria Sans"/>
                <a:ea typeface="Inria Sans"/>
                <a:cs typeface="Inria Sans"/>
                <a:sym typeface="Inria Sans"/>
              </a:rPr>
              <a:t>Lumbar Spine Disease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 rotWithShape="1">
          <a:blip r:embed="rId4">
            <a:alphaModFix/>
          </a:blip>
          <a:srcRect b="0" l="0" r="12633" t="5033"/>
          <a:stretch/>
        </p:blipFill>
        <p:spPr>
          <a:xfrm>
            <a:off x="585700" y="1059000"/>
            <a:ext cx="1746525" cy="299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5">
            <a:alphaModFix/>
          </a:blip>
          <a:srcRect b="14877" l="0" r="0" t="5605"/>
          <a:stretch/>
        </p:blipFill>
        <p:spPr>
          <a:xfrm>
            <a:off x="6430775" y="1035824"/>
            <a:ext cx="2396350" cy="40543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38" name="Google Shape;238;p28"/>
          <p:cNvCxnSpPr/>
          <p:nvPr/>
        </p:nvCxnSpPr>
        <p:spPr>
          <a:xfrm flipH="1" rot="10800000">
            <a:off x="7375775" y="1751875"/>
            <a:ext cx="18300" cy="183300"/>
          </a:xfrm>
          <a:prstGeom prst="straightConnector1">
            <a:avLst/>
          </a:prstGeom>
          <a:noFill/>
          <a:ln cap="flat" cmpd="sng" w="9525">
            <a:solidFill>
              <a:srgbClr val="4EDB0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6622" y="1058999"/>
            <a:ext cx="2396330" cy="3029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0" name="Google Shape;240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Solution Case: Neck Risk Analysis</a:t>
            </a: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2443675" y="2427650"/>
            <a:ext cx="5901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E5DD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5767325" y="2445525"/>
            <a:ext cx="590100" cy="2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E5DD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9"/>
          <p:cNvGrpSpPr/>
          <p:nvPr/>
        </p:nvGrpSpPr>
        <p:grpSpPr>
          <a:xfrm>
            <a:off x="704013" y="942525"/>
            <a:ext cx="2082612" cy="2922017"/>
            <a:chOff x="1083025" y="1574023"/>
            <a:chExt cx="1834900" cy="2315202"/>
          </a:xfrm>
        </p:grpSpPr>
        <p:sp>
          <p:nvSpPr>
            <p:cNvPr id="248" name="Google Shape;248;p29"/>
            <p:cNvSpPr txBox="1"/>
            <p:nvPr/>
          </p:nvSpPr>
          <p:spPr>
            <a:xfrm>
              <a:off x="1124203" y="1574023"/>
              <a:ext cx="10560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C58D3"/>
                  </a:solidFill>
                  <a:latin typeface="Inria Sans"/>
                  <a:ea typeface="Inria Sans"/>
                  <a:cs typeface="Inria Sans"/>
                  <a:sym typeface="Inria Sans"/>
                </a:rPr>
                <a:t>MAY-AUG ‘23</a:t>
              </a:r>
              <a:endParaRPr b="1" sz="16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6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49" name="Google Shape;249;p29"/>
            <p:cNvSpPr txBox="1"/>
            <p:nvPr/>
          </p:nvSpPr>
          <p:spPr>
            <a:xfrm>
              <a:off x="1235825" y="2704308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C58D3"/>
                  </a:solidFill>
                  <a:latin typeface="Inria Sans"/>
                  <a:ea typeface="Inria Sans"/>
                  <a:cs typeface="Inria Sans"/>
                  <a:sym typeface="Inria Sans"/>
                </a:rPr>
                <a:t>Software Development </a:t>
              </a:r>
              <a:endParaRPr b="1" sz="15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Hiring Software Developers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Partnering with Tumeke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1" name="Google Shape;251;p2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2" name="Google Shape;252;p2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29"/>
          <p:cNvGrpSpPr/>
          <p:nvPr/>
        </p:nvGrpSpPr>
        <p:grpSpPr>
          <a:xfrm>
            <a:off x="2636948" y="934525"/>
            <a:ext cx="2082612" cy="2930017"/>
            <a:chOff x="1083025" y="1567684"/>
            <a:chExt cx="1834900" cy="2321541"/>
          </a:xfrm>
        </p:grpSpPr>
        <p:sp>
          <p:nvSpPr>
            <p:cNvPr id="255" name="Google Shape;255;p29"/>
            <p:cNvSpPr txBox="1"/>
            <p:nvPr/>
          </p:nvSpPr>
          <p:spPr>
            <a:xfrm>
              <a:off x="1083026" y="1567684"/>
              <a:ext cx="10902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rgbClr val="0C58D3"/>
                  </a:solidFill>
                  <a:latin typeface="Inria Sans"/>
                  <a:ea typeface="Inria Sans"/>
                  <a:cs typeface="Inria Sans"/>
                  <a:sym typeface="Inria Sans"/>
                </a:rPr>
                <a:t>AUG</a:t>
              </a:r>
              <a:r>
                <a:rPr b="1" lang="en" sz="1600">
                  <a:solidFill>
                    <a:srgbClr val="0C58D3"/>
                  </a:solidFill>
                  <a:latin typeface="Inria Sans"/>
                  <a:ea typeface="Inria Sans"/>
                  <a:cs typeface="Inria Sans"/>
                  <a:sym typeface="Inria Sans"/>
                </a:rPr>
                <a:t>- JAN         ‘24</a:t>
              </a:r>
              <a:endParaRPr b="1" sz="16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56" name="Google Shape;256;p2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C58D3"/>
                  </a:solidFill>
                  <a:latin typeface="Inria Sans"/>
                  <a:ea typeface="Inria Sans"/>
                  <a:cs typeface="Inria Sans"/>
                  <a:sym typeface="Inria Sans"/>
                </a:rPr>
                <a:t>IRB Approval &amp; Trials</a:t>
              </a:r>
              <a:endParaRPr b="1" sz="16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57" name="Google Shape;257;p2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58D3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Submit an IRB for trials on surgeon trainees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8" name="Google Shape;258;p2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9" name="Google Shape;259;p2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29"/>
          <p:cNvGrpSpPr/>
          <p:nvPr/>
        </p:nvGrpSpPr>
        <p:grpSpPr>
          <a:xfrm>
            <a:off x="4586621" y="941625"/>
            <a:ext cx="2082612" cy="2922019"/>
            <a:chOff x="1083025" y="1574021"/>
            <a:chExt cx="1834900" cy="2315204"/>
          </a:xfrm>
        </p:grpSpPr>
        <p:sp>
          <p:nvSpPr>
            <p:cNvPr id="262" name="Google Shape;262;p29"/>
            <p:cNvSpPr txBox="1"/>
            <p:nvPr/>
          </p:nvSpPr>
          <p:spPr>
            <a:xfrm>
              <a:off x="1083120" y="1574021"/>
              <a:ext cx="11316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rgbClr val="858585"/>
                  </a:solidFill>
                  <a:latin typeface="Inria Sans"/>
                  <a:ea typeface="Inria Sans"/>
                  <a:cs typeface="Inria Sans"/>
                  <a:sym typeface="Inria Sans"/>
                </a:rPr>
                <a:t>JAN- APR  ‘24</a:t>
              </a:r>
              <a:endParaRPr b="1" sz="1600">
                <a:solidFill>
                  <a:srgbClr val="858585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63" name="Google Shape;263;p2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858585"/>
                  </a:solidFill>
                  <a:latin typeface="Inria Sans"/>
                  <a:ea typeface="Inria Sans"/>
                  <a:cs typeface="Inria Sans"/>
                  <a:sym typeface="Inria Sans"/>
                </a:rPr>
                <a:t>Strategic Partnerships</a:t>
              </a:r>
              <a:endParaRPr b="1" sz="1600">
                <a:solidFill>
                  <a:srgbClr val="858585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64" name="Google Shape;264;p2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ACS </a:t>
              </a:r>
              <a:endParaRPr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Insurance Companies</a:t>
              </a:r>
              <a:endParaRPr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5" name="Google Shape;265;p2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6" name="Google Shape;266;p2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9"/>
          <p:cNvGrpSpPr/>
          <p:nvPr/>
        </p:nvGrpSpPr>
        <p:grpSpPr>
          <a:xfrm>
            <a:off x="6531179" y="941625"/>
            <a:ext cx="2082612" cy="2922005"/>
            <a:chOff x="1083025" y="1574032"/>
            <a:chExt cx="1834900" cy="2315193"/>
          </a:xfrm>
        </p:grpSpPr>
        <p:sp>
          <p:nvSpPr>
            <p:cNvPr id="269" name="Google Shape;269;p29"/>
            <p:cNvSpPr txBox="1"/>
            <p:nvPr/>
          </p:nvSpPr>
          <p:spPr>
            <a:xfrm>
              <a:off x="1204650" y="1574032"/>
              <a:ext cx="1023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600">
                  <a:solidFill>
                    <a:srgbClr val="858585"/>
                  </a:solidFill>
                  <a:latin typeface="Inria Sans"/>
                  <a:ea typeface="Inria Sans"/>
                  <a:cs typeface="Inria Sans"/>
                  <a:sym typeface="Inria Sans"/>
                </a:rPr>
                <a:t>APR- MAY ‘24</a:t>
              </a:r>
              <a:endParaRPr b="1" sz="1600">
                <a:solidFill>
                  <a:srgbClr val="858585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270" name="Google Shape;270;p2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Commercial Launch </a:t>
              </a:r>
              <a:endParaRPr b="1"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Distribution</a:t>
              </a:r>
              <a:r>
                <a:rPr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through Hospitals under recommendation from the bodies </a:t>
              </a:r>
              <a:endParaRPr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2" name="Google Shape;272;p2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3" name="Google Shape;273;p2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29"/>
          <p:cNvSpPr txBox="1"/>
          <p:nvPr/>
        </p:nvSpPr>
        <p:spPr>
          <a:xfrm>
            <a:off x="3036000" y="133225"/>
            <a:ext cx="30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PATH TO MARKET</a:t>
            </a:r>
            <a:endParaRPr b="1" sz="240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7251175" y="1511075"/>
            <a:ext cx="11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58585"/>
              </a:solidFill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3152075" y="4117250"/>
            <a:ext cx="2834400" cy="794100"/>
          </a:xfrm>
          <a:prstGeom prst="roundRect">
            <a:avLst>
              <a:gd fmla="val 16667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 txBox="1"/>
          <p:nvPr/>
        </p:nvSpPr>
        <p:spPr>
          <a:xfrm>
            <a:off x="3228750" y="4220925"/>
            <a:ext cx="2686500" cy="6003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Our Ask: $27000</a:t>
            </a:r>
            <a:endParaRPr b="1" sz="2700">
              <a:solidFill>
                <a:schemeClr val="lt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 rotWithShape="1">
          <a:blip r:embed="rId3">
            <a:alphaModFix/>
          </a:blip>
          <a:srcRect b="10318" l="0" r="0" t="5929"/>
          <a:stretch/>
        </p:blipFill>
        <p:spPr>
          <a:xfrm>
            <a:off x="8713150" y="4697075"/>
            <a:ext cx="430850" cy="41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ctrTitle"/>
          </p:nvPr>
        </p:nvSpPr>
        <p:spPr>
          <a:xfrm>
            <a:off x="5674930" y="915375"/>
            <a:ext cx="3157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Font: </a:t>
            </a:r>
            <a:br>
              <a:rPr lang="en"/>
            </a:br>
            <a:r>
              <a:rPr lang="en"/>
              <a:t>Inrinia sans</a:t>
            </a:r>
            <a:endParaRPr/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/>
          </a:blip>
          <a:srcRect b="32111" l="0" r="0" t="0"/>
          <a:stretch/>
        </p:blipFill>
        <p:spPr>
          <a:xfrm>
            <a:off x="540950" y="545272"/>
            <a:ext cx="1547224" cy="1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4">
            <a:alphaModFix/>
          </a:blip>
          <a:srcRect b="34410" l="0" r="0" t="5608"/>
          <a:stretch/>
        </p:blipFill>
        <p:spPr>
          <a:xfrm>
            <a:off x="3045725" y="545275"/>
            <a:ext cx="2339526" cy="298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/>
          <p:nvPr/>
        </p:nvSpPr>
        <p:spPr>
          <a:xfrm>
            <a:off x="3632925" y="2975350"/>
            <a:ext cx="1154100" cy="445800"/>
          </a:xfrm>
          <a:prstGeom prst="rect">
            <a:avLst/>
          </a:prstGeom>
          <a:solidFill>
            <a:srgbClr val="CE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 txBox="1"/>
          <p:nvPr/>
        </p:nvSpPr>
        <p:spPr>
          <a:xfrm>
            <a:off x="3632925" y="2952700"/>
            <a:ext cx="126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	           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3748950" y="3256225"/>
            <a:ext cx="952500" cy="50400"/>
          </a:xfrm>
          <a:prstGeom prst="roundRect">
            <a:avLst>
              <a:gd fmla="val 16667" name="adj"/>
            </a:avLst>
          </a:prstGeom>
          <a:solidFill>
            <a:srgbClr val="EEEEEE">
              <a:alpha val="32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3748950" y="3256225"/>
            <a:ext cx="714300" cy="5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0"/>
          <p:cNvPicPr preferRelativeResize="0"/>
          <p:nvPr/>
        </p:nvPicPr>
        <p:blipFill rotWithShape="1">
          <a:blip r:embed="rId5">
            <a:alphaModFix/>
          </a:blip>
          <a:srcRect b="-9" l="0" r="13748" t="7382"/>
          <a:stretch/>
        </p:blipFill>
        <p:spPr>
          <a:xfrm>
            <a:off x="3782925" y="854525"/>
            <a:ext cx="844300" cy="14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675" y="3530974"/>
            <a:ext cx="4428626" cy="15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/>
        </p:nvSpPr>
        <p:spPr>
          <a:xfrm>
            <a:off x="124125" y="455075"/>
            <a:ext cx="86328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CV application for posture monitoring and risk assessment </a:t>
            </a:r>
            <a:r>
              <a:rPr lang="en">
                <a:solidFill>
                  <a:schemeClr val="dk1"/>
                </a:solidFill>
              </a:rPr>
              <a:t>tailor-made for surgeons (DigiHealth InsurTech)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Why not Upright Go? -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Gap analysis - </a:t>
            </a:r>
            <a:r>
              <a:rPr lang="en">
                <a:solidFill>
                  <a:schemeClr val="dk1"/>
                </a:solidFill>
              </a:rPr>
              <a:t>Use tumeke’s functionality and RULA assessments of upright go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Redesign cycle of care - On average, residents spend hours in sim centres to train. We leverage this environment to </a:t>
            </a:r>
            <a:r>
              <a:rPr lang="en"/>
              <a:t>introduce</a:t>
            </a:r>
            <a:r>
              <a:rPr lang="en"/>
              <a:t> a CV based assessment tool using RULA, and give them real-time visual feedback of their posture. Provides the hospital with performance reports to check for increase in productivity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- Non-disruptive for patients and takes into account busy surgeon schedules,  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Risk assessment tool for insurance companies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Solution (Jacob’s feedback) - “</a:t>
            </a:r>
            <a:r>
              <a:rPr lang="en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tested it against 20 videos of trainees performing surgical simulation tasks and found the margin of error to be within 1-2 degrees more than 95% of the time” </a:t>
            </a:r>
            <a:endParaRPr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4474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Change parameters of gap analysis </a:t>
            </a:r>
            <a:endParaRPr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44746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Redesign path to market with monthly aims rather than yearly</a:t>
            </a:r>
            <a:endParaRPr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/>
          <p:nvPr/>
        </p:nvSpPr>
        <p:spPr>
          <a:xfrm>
            <a:off x="425550" y="3749950"/>
            <a:ext cx="3829500" cy="114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"/>
          <p:cNvSpPr/>
          <p:nvPr/>
        </p:nvSpPr>
        <p:spPr>
          <a:xfrm>
            <a:off x="425550" y="2507150"/>
            <a:ext cx="3829500" cy="82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425550" y="1017100"/>
            <a:ext cx="3829500" cy="1048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Unmet</a:t>
            </a: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 Need</a:t>
            </a: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552000" y="1017088"/>
            <a:ext cx="34629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Surgeons have the</a:t>
            </a:r>
            <a:endParaRPr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C2C9"/>
                </a:solidFill>
                <a:latin typeface="Inria Sans"/>
                <a:ea typeface="Inria Sans"/>
                <a:cs typeface="Inria Sans"/>
                <a:sym typeface="Inria Sans"/>
              </a:rPr>
              <a:t>Highest Rate of Work-Related Musculoskeletal </a:t>
            </a:r>
            <a:r>
              <a:rPr b="1" lang="en" sz="1900">
                <a:solidFill>
                  <a:srgbClr val="00C2C9"/>
                </a:solidFill>
                <a:latin typeface="Inria Sans"/>
                <a:ea typeface="Inria Sans"/>
                <a:cs typeface="Inria Sans"/>
                <a:sym typeface="Inria Sans"/>
              </a:rPr>
              <a:t>Disorders</a:t>
            </a:r>
            <a:endParaRPr b="1" sz="1900">
              <a:solidFill>
                <a:srgbClr val="00C2C9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 rotWithShape="1">
          <a:blip r:embed="rId4">
            <a:alphaModFix/>
          </a:blip>
          <a:srcRect b="5979" l="38320" r="22380" t="0"/>
          <a:stretch/>
        </p:blipFill>
        <p:spPr>
          <a:xfrm>
            <a:off x="4756525" y="1017100"/>
            <a:ext cx="4223899" cy="336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8" name="Google Shape;308;p32"/>
          <p:cNvSpPr txBox="1"/>
          <p:nvPr/>
        </p:nvSpPr>
        <p:spPr>
          <a:xfrm>
            <a:off x="734100" y="2527250"/>
            <a:ext cx="35211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rgbClr val="00C2C9"/>
                </a:solidFill>
                <a:latin typeface="Inria Sans"/>
                <a:ea typeface="Inria Sans"/>
                <a:cs typeface="Inria Sans"/>
                <a:sym typeface="Inria Sans"/>
              </a:rPr>
              <a:t>&gt; 76.1%</a:t>
            </a:r>
            <a:r>
              <a:rPr b="1" lang="en" sz="1300"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>
                <a:latin typeface="Inria Sans"/>
                <a:ea typeface="Inria Sans"/>
                <a:cs typeface="Inria Sans"/>
                <a:sym typeface="Inria Sans"/>
              </a:rPr>
              <a:t>of surgeons report having</a:t>
            </a:r>
            <a:r>
              <a:rPr lang="en" sz="1300"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b="1" lang="en" sz="1900">
                <a:solidFill>
                  <a:srgbClr val="00C2C9"/>
                </a:solidFill>
                <a:latin typeface="Inria Sans"/>
                <a:ea typeface="Inria Sans"/>
                <a:cs typeface="Inria Sans"/>
                <a:sym typeface="Inria Sans"/>
              </a:rPr>
              <a:t>no prior ergonomics training</a:t>
            </a:r>
            <a:endParaRPr b="1" sz="1900">
              <a:solidFill>
                <a:srgbClr val="00C2C9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425550" y="3775500"/>
            <a:ext cx="37473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A way to address </a:t>
            </a:r>
            <a:r>
              <a:rPr b="1" lang="en" sz="1900">
                <a:solidFill>
                  <a:srgbClr val="0097A7"/>
                </a:solidFill>
                <a:latin typeface="Inria Sans"/>
                <a:ea typeface="Inria Sans"/>
                <a:cs typeface="Inria Sans"/>
                <a:sym typeface="Inria Sans"/>
              </a:rPr>
              <a:t>lack of</a:t>
            </a:r>
            <a:r>
              <a:rPr lang="en" sz="1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ergonomic surgical </a:t>
            </a:r>
            <a:r>
              <a:rPr b="1" lang="en" sz="1900">
                <a:solidFill>
                  <a:srgbClr val="0097A7"/>
                </a:solidFill>
                <a:latin typeface="Inria Sans"/>
                <a:ea typeface="Inria Sans"/>
                <a:cs typeface="Inria Sans"/>
                <a:sym typeface="Inria Sans"/>
              </a:rPr>
              <a:t>training</a:t>
            </a:r>
            <a:r>
              <a:rPr lang="en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for surgical residents to promote </a:t>
            </a:r>
            <a:r>
              <a:rPr b="1" lang="en" sz="1900">
                <a:solidFill>
                  <a:srgbClr val="0097A7"/>
                </a:solidFill>
                <a:latin typeface="Inria Sans"/>
                <a:ea typeface="Inria Sans"/>
                <a:cs typeface="Inria Sans"/>
                <a:sym typeface="Inria Sans"/>
              </a:rPr>
              <a:t>career longevity</a:t>
            </a:r>
            <a:endParaRPr b="1" sz="1900">
              <a:solidFill>
                <a:srgbClr val="0097A7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-2186975" y="3523388"/>
            <a:ext cx="13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3"/>
          <p:cNvPicPr preferRelativeResize="0"/>
          <p:nvPr/>
        </p:nvPicPr>
        <p:blipFill rotWithShape="1">
          <a:blip r:embed="rId3">
            <a:alphaModFix/>
          </a:blip>
          <a:srcRect b="10318" l="0" r="0" t="5929"/>
          <a:stretch/>
        </p:blipFill>
        <p:spPr>
          <a:xfrm>
            <a:off x="8713150" y="4697075"/>
            <a:ext cx="430850" cy="41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50" y="233038"/>
            <a:ext cx="8090701" cy="46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49" y="233007"/>
            <a:ext cx="8090701" cy="467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675" y="233013"/>
            <a:ext cx="8090629" cy="467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675" y="233025"/>
            <a:ext cx="8090624" cy="46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298800" y="924625"/>
            <a:ext cx="8546400" cy="3054900"/>
          </a:xfrm>
          <a:prstGeom prst="roundRect">
            <a:avLst>
              <a:gd fmla="val 16667" name="adj"/>
            </a:avLst>
          </a:prstGeom>
          <a:solidFill>
            <a:srgbClr val="DAED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12633" t="5033"/>
          <a:stretch/>
        </p:blipFill>
        <p:spPr>
          <a:xfrm>
            <a:off x="999550" y="1226153"/>
            <a:ext cx="1379089" cy="2169219"/>
          </a:xfrm>
          <a:prstGeom prst="rect">
            <a:avLst/>
          </a:prstGeom>
          <a:noFill/>
          <a:ln cap="flat" cmpd="sng" w="28575">
            <a:solidFill>
              <a:srgbClr val="25252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16"/>
          <p:cNvSpPr txBox="1"/>
          <p:nvPr/>
        </p:nvSpPr>
        <p:spPr>
          <a:xfrm>
            <a:off x="810850" y="3426125"/>
            <a:ext cx="17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ria Sans"/>
                <a:ea typeface="Inria Sans"/>
                <a:cs typeface="Inria Sans"/>
                <a:sym typeface="Inria Sans"/>
              </a:rPr>
              <a:t>RESIDENT</a:t>
            </a:r>
            <a:endParaRPr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42181" l="30892" r="32056" t="12003"/>
          <a:stretch/>
        </p:blipFill>
        <p:spPr>
          <a:xfrm>
            <a:off x="3663625" y="1226150"/>
            <a:ext cx="1379100" cy="216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6"/>
          <p:cNvSpPr/>
          <p:nvPr/>
        </p:nvSpPr>
        <p:spPr>
          <a:xfrm>
            <a:off x="6083800" y="1290475"/>
            <a:ext cx="2523600" cy="4464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6083800" y="2000254"/>
            <a:ext cx="2523600" cy="813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6083800" y="3090575"/>
            <a:ext cx="2523600" cy="4002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6083800" y="1290475"/>
            <a:ext cx="25236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ria Sans"/>
              <a:buChar char="➢"/>
            </a:pPr>
            <a:r>
              <a:rPr lang="en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Chronic MSK conditions</a:t>
            </a:r>
            <a:endParaRPr>
              <a:solidFill>
                <a:schemeClr val="lt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ria Sans"/>
              <a:buChar char="➢"/>
            </a:pPr>
            <a:r>
              <a:rPr lang="en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MSD-Sick leave &amp; sabbaticals that cost hospitals </a:t>
            </a:r>
            <a:r>
              <a:rPr b="1" lang="en" sz="1500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&gt;$15M</a:t>
            </a:r>
            <a:r>
              <a:rPr lang="en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 a year!</a:t>
            </a:r>
            <a:endParaRPr>
              <a:solidFill>
                <a:schemeClr val="lt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endParaRPr>
              <a:solidFill>
                <a:schemeClr val="lt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Inria Sans"/>
              <a:buChar char="➢"/>
            </a:pPr>
            <a:r>
              <a:rPr lang="en">
                <a:solidFill>
                  <a:schemeClr val="lt1"/>
                </a:solidFill>
                <a:latin typeface="Inria Sans"/>
                <a:ea typeface="Inria Sans"/>
                <a:cs typeface="Inria Sans"/>
                <a:sym typeface="Inria Sans"/>
              </a:rPr>
              <a:t>Early retirement</a:t>
            </a:r>
            <a:endParaRPr>
              <a:solidFill>
                <a:schemeClr val="lt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220100" y="115550"/>
            <a:ext cx="67038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Surgeons have the</a:t>
            </a:r>
            <a:endParaRPr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C0000"/>
                </a:solidFill>
                <a:latin typeface="Inria Sans"/>
                <a:ea typeface="Inria Sans"/>
                <a:cs typeface="Inria Sans"/>
                <a:sym typeface="Inria Sans"/>
              </a:rPr>
              <a:t>Highest Rate</a:t>
            </a:r>
            <a:r>
              <a:rPr b="1" lang="en" sz="1900">
                <a:solidFill>
                  <a:srgbClr val="00C2C9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 sz="1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of</a:t>
            </a:r>
            <a:r>
              <a:rPr b="1" lang="en" sz="1900">
                <a:solidFill>
                  <a:srgbClr val="00C2C9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 sz="1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w</a:t>
            </a:r>
            <a:r>
              <a:rPr lang="en" sz="1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ork-related</a:t>
            </a:r>
            <a:r>
              <a:rPr b="1" lang="en" sz="1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b="1" lang="en" sz="1900">
                <a:solidFill>
                  <a:srgbClr val="CC0000"/>
                </a:solidFill>
                <a:latin typeface="Inria Sans"/>
                <a:ea typeface="Inria Sans"/>
                <a:cs typeface="Inria Sans"/>
                <a:sym typeface="Inria Sans"/>
              </a:rPr>
              <a:t>Musculoskeletal </a:t>
            </a:r>
            <a:r>
              <a:rPr b="1" lang="en" sz="1900">
                <a:solidFill>
                  <a:srgbClr val="CC0000"/>
                </a:solidFill>
                <a:latin typeface="Inria Sans"/>
                <a:ea typeface="Inria Sans"/>
                <a:cs typeface="Inria Sans"/>
                <a:sym typeface="Inria Sans"/>
              </a:rPr>
              <a:t>Disorders</a:t>
            </a:r>
            <a:endParaRPr b="1" sz="1900">
              <a:solidFill>
                <a:srgbClr val="CC0000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823225" y="4161875"/>
            <a:ext cx="76002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A way to address </a:t>
            </a:r>
            <a:r>
              <a:rPr b="1" lang="en" sz="1900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</a:rPr>
              <a:t>lack of</a:t>
            </a:r>
            <a:r>
              <a:rPr lang="en" sz="19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ergonomic surgical </a:t>
            </a:r>
            <a:r>
              <a:rPr b="1" lang="en" sz="1900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</a:rPr>
              <a:t>training</a:t>
            </a:r>
            <a:r>
              <a:rPr lang="en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 for surgical residents to promote </a:t>
            </a:r>
            <a:r>
              <a:rPr b="1" lang="en" sz="1900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</a:rPr>
              <a:t>career longevity</a:t>
            </a:r>
            <a:endParaRPr b="1" sz="1900">
              <a:solidFill>
                <a:srgbClr val="0944A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693325" y="3395375"/>
            <a:ext cx="13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ria Sans"/>
                <a:ea typeface="Inria Sans"/>
                <a:cs typeface="Inria Sans"/>
                <a:sym typeface="Inria Sans"/>
              </a:rPr>
              <a:t>SURGEON</a:t>
            </a:r>
            <a:endParaRPr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5298534" y="2228850"/>
            <a:ext cx="6333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C2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2638084" y="2228862"/>
            <a:ext cx="6333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C2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10318" l="0" r="0" t="5929"/>
          <a:stretch/>
        </p:blipFill>
        <p:spPr>
          <a:xfrm>
            <a:off x="8713150" y="4697075"/>
            <a:ext cx="430850" cy="41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DF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title"/>
          </p:nvPr>
        </p:nvSpPr>
        <p:spPr>
          <a:xfrm>
            <a:off x="274325" y="5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Our Team</a:t>
            </a: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220750" y="2085975"/>
            <a:ext cx="1794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Brygitte De La Cruz</a:t>
            </a:r>
            <a:endParaRPr b="1" sz="13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Chief of Product Development </a:t>
            </a:r>
            <a:endParaRPr b="1" sz="1200">
              <a:solidFill>
                <a:srgbClr val="0C58D3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BME M.S.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BME B.E.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Engineering B.A.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350" y="643000"/>
            <a:ext cx="1440950" cy="14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 rotWithShape="1">
          <a:blip r:embed="rId4">
            <a:alphaModFix/>
          </a:blip>
          <a:srcRect b="0" l="0" r="0" t="3306"/>
          <a:stretch/>
        </p:blipFill>
        <p:spPr>
          <a:xfrm>
            <a:off x="3927750" y="643000"/>
            <a:ext cx="1440950" cy="144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 rotWithShape="1">
          <a:blip r:embed="rId5">
            <a:alphaModFix/>
          </a:blip>
          <a:srcRect b="28298" l="0" r="0" t="3381"/>
          <a:stretch/>
        </p:blipFill>
        <p:spPr>
          <a:xfrm>
            <a:off x="5784450" y="643000"/>
            <a:ext cx="1440950" cy="14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 rotWithShape="1">
          <a:blip r:embed="rId6">
            <a:alphaModFix/>
          </a:blip>
          <a:srcRect b="0" l="0" r="2276" t="0"/>
          <a:stretch/>
        </p:blipFill>
        <p:spPr>
          <a:xfrm>
            <a:off x="274325" y="642999"/>
            <a:ext cx="1440951" cy="144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 rotWithShape="1">
          <a:blip r:embed="rId7">
            <a:alphaModFix/>
          </a:blip>
          <a:srcRect b="29141" l="14421" r="11510" t="21507"/>
          <a:stretch/>
        </p:blipFill>
        <p:spPr>
          <a:xfrm>
            <a:off x="7450775" y="642999"/>
            <a:ext cx="1440950" cy="144104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/>
          <p:nvPr>
            <p:ph idx="1" type="body"/>
          </p:nvPr>
        </p:nvSpPr>
        <p:spPr>
          <a:xfrm>
            <a:off x="2036375" y="2085975"/>
            <a:ext cx="1794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Dipti Ravi</a:t>
            </a:r>
            <a:endParaRPr b="1" sz="13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Chief of Operations</a:t>
            </a:r>
            <a:endParaRPr b="1" sz="1200">
              <a:solidFill>
                <a:srgbClr val="0C58D3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BME M.S.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BME B.E.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32" name="Google Shape;332;p34"/>
          <p:cNvSpPr txBox="1"/>
          <p:nvPr>
            <p:ph idx="1" type="body"/>
          </p:nvPr>
        </p:nvSpPr>
        <p:spPr>
          <a:xfrm>
            <a:off x="7450775" y="2085975"/>
            <a:ext cx="1571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Yash Bhambhani</a:t>
            </a:r>
            <a:endParaRPr b="1" sz="13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Chief of Technology</a:t>
            </a:r>
            <a:endParaRPr b="1" sz="1200">
              <a:solidFill>
                <a:srgbClr val="0C58D3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BME M.S.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Robotics M.E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Mechatronics B.Tech.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33" name="Google Shape;333;p34"/>
          <p:cNvSpPr txBox="1"/>
          <p:nvPr>
            <p:ph idx="1" type="body"/>
          </p:nvPr>
        </p:nvSpPr>
        <p:spPr>
          <a:xfrm>
            <a:off x="3862525" y="2085975"/>
            <a:ext cx="1571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Elakiya Sivakumar</a:t>
            </a:r>
            <a:endParaRPr b="1" sz="13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Chief of Outreach &amp; Market</a:t>
            </a:r>
            <a:endParaRPr b="1" sz="1200">
              <a:solidFill>
                <a:srgbClr val="0C58D3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BME M.S.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BME B.E.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34" name="Google Shape;334;p34"/>
          <p:cNvSpPr txBox="1"/>
          <p:nvPr>
            <p:ph idx="1" type="body"/>
          </p:nvPr>
        </p:nvSpPr>
        <p:spPr>
          <a:xfrm>
            <a:off x="5656675" y="2085975"/>
            <a:ext cx="1696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Elizabeth Maker</a:t>
            </a:r>
            <a:br>
              <a:rPr b="1" lang="en" sz="13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</a:br>
            <a:r>
              <a:rPr b="1" lang="en" sz="12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Chief of Research</a:t>
            </a:r>
            <a:endParaRPr sz="1200">
              <a:solidFill>
                <a:srgbClr val="0C58D3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BME M.S.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Engineering Physics B.S.</a:t>
            </a:r>
            <a:endParaRPr i="1" sz="10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6950" y="3149175"/>
            <a:ext cx="1440950" cy="14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>
            <p:ph idx="1" type="body"/>
          </p:nvPr>
        </p:nvSpPr>
        <p:spPr>
          <a:xfrm>
            <a:off x="2141275" y="4517525"/>
            <a:ext cx="121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Krista Durney</a:t>
            </a:r>
            <a:endParaRPr b="1" sz="13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Chief Advisor</a:t>
            </a:r>
            <a:endParaRPr i="1" sz="12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337" name="Google Shape;337;p34"/>
          <p:cNvPicPr preferRelativeResize="0"/>
          <p:nvPr/>
        </p:nvPicPr>
        <p:blipFill rotWithShape="1">
          <a:blip r:embed="rId9">
            <a:alphaModFix/>
          </a:blip>
          <a:srcRect b="9990" l="0" r="0" t="0"/>
          <a:stretch/>
        </p:blipFill>
        <p:spPr>
          <a:xfrm>
            <a:off x="3927750" y="3149100"/>
            <a:ext cx="1440950" cy="14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4"/>
          <p:cNvSpPr txBox="1"/>
          <p:nvPr>
            <p:ph idx="1" type="body"/>
          </p:nvPr>
        </p:nvSpPr>
        <p:spPr>
          <a:xfrm>
            <a:off x="3966475" y="4534425"/>
            <a:ext cx="13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Meghal Shah</a:t>
            </a:r>
            <a:endParaRPr b="1" sz="13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Surgeon Expert</a:t>
            </a:r>
            <a:endParaRPr i="1" sz="12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 rotWithShape="1">
          <a:blip r:embed="rId10">
            <a:alphaModFix/>
          </a:blip>
          <a:srcRect b="10318" l="0" r="0" t="5929"/>
          <a:stretch/>
        </p:blipFill>
        <p:spPr>
          <a:xfrm>
            <a:off x="8713150" y="4697075"/>
            <a:ext cx="430850" cy="41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84450" y="3149175"/>
            <a:ext cx="1440950" cy="14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/>
          <p:cNvSpPr txBox="1"/>
          <p:nvPr>
            <p:ph idx="1" type="body"/>
          </p:nvPr>
        </p:nvSpPr>
        <p:spPr>
          <a:xfrm>
            <a:off x="5823175" y="4534425"/>
            <a:ext cx="13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Inria Sans"/>
                <a:ea typeface="Inria Sans"/>
                <a:cs typeface="Inria Sans"/>
                <a:sym typeface="Inria Sans"/>
              </a:rPr>
              <a:t>Chirag Sachar</a:t>
            </a:r>
            <a:endParaRPr b="1" sz="13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Chief </a:t>
            </a:r>
            <a:r>
              <a:rPr b="1" lang="en" sz="12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Advisor</a:t>
            </a:r>
            <a:endParaRPr i="1" sz="1200">
              <a:solidFill>
                <a:schemeClr val="accent2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/>
          <p:nvPr/>
        </p:nvSpPr>
        <p:spPr>
          <a:xfrm>
            <a:off x="274625" y="2429838"/>
            <a:ext cx="744300" cy="741000"/>
          </a:xfrm>
          <a:prstGeom prst="flowChartConnector">
            <a:avLst/>
          </a:prstGeom>
          <a:solidFill>
            <a:srgbClr val="00C2C9"/>
          </a:solidFill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274625" y="1191625"/>
            <a:ext cx="744300" cy="741000"/>
          </a:xfrm>
          <a:prstGeom prst="flowChartConnector">
            <a:avLst/>
          </a:prstGeom>
          <a:solidFill>
            <a:srgbClr val="00C2C9"/>
          </a:solidFill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 txBox="1"/>
          <p:nvPr>
            <p:ph type="title"/>
          </p:nvPr>
        </p:nvSpPr>
        <p:spPr>
          <a:xfrm>
            <a:off x="311700" y="30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Solution</a:t>
            </a: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49" name="Google Shape;349;p35"/>
          <p:cNvSpPr txBox="1"/>
          <p:nvPr>
            <p:ph idx="1" type="body"/>
          </p:nvPr>
        </p:nvSpPr>
        <p:spPr>
          <a:xfrm>
            <a:off x="1317225" y="1244875"/>
            <a:ext cx="71400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What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: AI based 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Medical software that examines surgical posture to analyze MSD risk, give live feedback, and provide targeted strength &amp; recovery training.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grpSp>
        <p:nvGrpSpPr>
          <p:cNvPr id="350" name="Google Shape;350;p35"/>
          <p:cNvGrpSpPr/>
          <p:nvPr/>
        </p:nvGrpSpPr>
        <p:grpSpPr>
          <a:xfrm>
            <a:off x="414838" y="1336282"/>
            <a:ext cx="463862" cy="451686"/>
            <a:chOff x="2567841" y="1994124"/>
            <a:chExt cx="399812" cy="306477"/>
          </a:xfrm>
        </p:grpSpPr>
        <p:sp>
          <p:nvSpPr>
            <p:cNvPr id="351" name="Google Shape;351;p35"/>
            <p:cNvSpPr/>
            <p:nvPr/>
          </p:nvSpPr>
          <p:spPr>
            <a:xfrm>
              <a:off x="2567841" y="1994124"/>
              <a:ext cx="399812" cy="306477"/>
            </a:xfrm>
            <a:custGeom>
              <a:rect b="b" l="l" r="r" t="t"/>
              <a:pathLst>
                <a:path extrusionOk="0" h="9621" w="1255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623237" y="2113963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623237" y="2017251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35"/>
          <p:cNvGrpSpPr/>
          <p:nvPr/>
        </p:nvGrpSpPr>
        <p:grpSpPr>
          <a:xfrm>
            <a:off x="414854" y="2506041"/>
            <a:ext cx="463839" cy="538317"/>
            <a:chOff x="7127716" y="4279432"/>
            <a:chExt cx="248254" cy="361942"/>
          </a:xfrm>
        </p:grpSpPr>
        <p:sp>
          <p:nvSpPr>
            <p:cNvPr id="355" name="Google Shape;355;p35"/>
            <p:cNvSpPr/>
            <p:nvPr/>
          </p:nvSpPr>
          <p:spPr>
            <a:xfrm>
              <a:off x="7167500" y="4279432"/>
              <a:ext cx="169068" cy="226644"/>
            </a:xfrm>
            <a:custGeom>
              <a:rect b="b" l="l" r="r" t="t"/>
              <a:pathLst>
                <a:path extrusionOk="0" h="7121" w="5312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7246719" y="4455279"/>
              <a:ext cx="10248" cy="50033"/>
            </a:xfrm>
            <a:custGeom>
              <a:rect b="b" l="l" r="r" t="t"/>
              <a:pathLst>
                <a:path extrusionOk="0" h="1572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7195572" y="4466642"/>
              <a:ext cx="11012" cy="38670"/>
            </a:xfrm>
            <a:custGeom>
              <a:rect b="b" l="l" r="r" t="t"/>
              <a:pathLst>
                <a:path extrusionOk="0" h="1215" w="346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7297866" y="4466642"/>
              <a:ext cx="10280" cy="38670"/>
            </a:xfrm>
            <a:custGeom>
              <a:rect b="b" l="l" r="r" t="t"/>
              <a:pathLst>
                <a:path extrusionOk="0" h="1215" w="32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7235357" y="4608369"/>
              <a:ext cx="33005" cy="33005"/>
            </a:xfrm>
            <a:custGeom>
              <a:rect b="b" l="l" r="r" t="t"/>
              <a:pathLst>
                <a:path extrusionOk="0" h="1037" w="1037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7127716" y="460836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7342965" y="4608369"/>
              <a:ext cx="33005" cy="33005"/>
            </a:xfrm>
            <a:custGeom>
              <a:rect b="b" l="l" r="r" t="t"/>
              <a:pathLst>
                <a:path extrusionOk="0" h="1037" w="1037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7159194" y="4517788"/>
              <a:ext cx="186064" cy="84916"/>
            </a:xfrm>
            <a:custGeom>
              <a:rect b="b" l="l" r="r" t="t"/>
              <a:pathLst>
                <a:path extrusionOk="0" h="2668" w="5846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7217915" y="4321126"/>
              <a:ext cx="68238" cy="25812"/>
            </a:xfrm>
            <a:custGeom>
              <a:rect b="b" l="l" r="r" t="t"/>
              <a:pathLst>
                <a:path extrusionOk="0" h="811" w="2144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5"/>
          <p:cNvSpPr txBox="1"/>
          <p:nvPr>
            <p:ph idx="1" type="body"/>
          </p:nvPr>
        </p:nvSpPr>
        <p:spPr>
          <a:xfrm>
            <a:off x="1317225" y="2437800"/>
            <a:ext cx="721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How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: 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Tracks angles and measure 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RULA &amp; REBA (Posture Risk Assessment tools) and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 then use uses ACS safety parameters to 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recommend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 postures during a surgical training session.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1317225" y="3728700"/>
            <a:ext cx="77202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C58D3"/>
                </a:solidFill>
                <a:latin typeface="Inria Sans"/>
                <a:ea typeface="Inria Sans"/>
                <a:cs typeface="Inria Sans"/>
                <a:sym typeface="Inria Sans"/>
              </a:rPr>
              <a:t>Aim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: Utilize Computer Vision to train residents while they learn in the sim center in a non-disruptive and leverages the learning period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. Automated RULA REBA analysis with 1 degree accuracy and visual feedback. 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311700" y="3668063"/>
            <a:ext cx="744300" cy="741000"/>
          </a:xfrm>
          <a:prstGeom prst="flowChartConnector">
            <a:avLst/>
          </a:prstGeom>
          <a:solidFill>
            <a:srgbClr val="00C2C9"/>
          </a:solidFill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14974" y="3780995"/>
            <a:ext cx="463857" cy="451707"/>
            <a:chOff x="5774124" y="4294550"/>
            <a:chExt cx="331611" cy="331674"/>
          </a:xfrm>
        </p:grpSpPr>
        <p:sp>
          <p:nvSpPr>
            <p:cNvPr id="368" name="Google Shape;368;p35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" name="Google Shape;3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950" y="215817"/>
            <a:ext cx="1479275" cy="150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 rotWithShape="1">
          <a:blip r:embed="rId5">
            <a:alphaModFix/>
          </a:blip>
          <a:srcRect b="0" l="0" r="12633" t="5033"/>
          <a:stretch/>
        </p:blipFill>
        <p:spPr>
          <a:xfrm>
            <a:off x="706350" y="689713"/>
            <a:ext cx="1746525" cy="299322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2" name="Google Shape;37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375" y="735302"/>
            <a:ext cx="1837826" cy="2686975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p35"/>
          <p:cNvSpPr/>
          <p:nvPr/>
        </p:nvSpPr>
        <p:spPr>
          <a:xfrm>
            <a:off x="6228713" y="1912950"/>
            <a:ext cx="5799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7">
            <a:alphaModFix/>
          </a:blip>
          <a:srcRect b="14877" l="0" r="0" t="5605"/>
          <a:stretch/>
        </p:blipFill>
        <p:spPr>
          <a:xfrm>
            <a:off x="4904832" y="689725"/>
            <a:ext cx="1232119" cy="28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5" name="Google Shape;37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76425" y="12"/>
            <a:ext cx="3591154" cy="4905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89500" y="1485375"/>
            <a:ext cx="1287600" cy="1186200"/>
          </a:xfrm>
          <a:prstGeom prst="flowChartConnector">
            <a:avLst/>
          </a:prstGeom>
          <a:solidFill>
            <a:srgbClr val="00C2C9"/>
          </a:solidFill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1032109" y="1713655"/>
            <a:ext cx="802383" cy="723040"/>
            <a:chOff x="2567841" y="1994124"/>
            <a:chExt cx="399812" cy="306477"/>
          </a:xfrm>
        </p:grpSpPr>
        <p:sp>
          <p:nvSpPr>
            <p:cNvPr id="96" name="Google Shape;96;p17"/>
            <p:cNvSpPr/>
            <p:nvPr/>
          </p:nvSpPr>
          <p:spPr>
            <a:xfrm>
              <a:off x="2567841" y="1994124"/>
              <a:ext cx="399812" cy="306477"/>
            </a:xfrm>
            <a:custGeom>
              <a:rect b="b" l="l" r="r" t="t"/>
              <a:pathLst>
                <a:path extrusionOk="0" h="9621" w="1255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2623237" y="2113963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2623237" y="2017251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7"/>
          <p:cNvSpPr txBox="1"/>
          <p:nvPr/>
        </p:nvSpPr>
        <p:spPr>
          <a:xfrm>
            <a:off x="443750" y="2826825"/>
            <a:ext cx="197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</a:rPr>
              <a:t>Computer Vision Powered Posture analysis </a:t>
            </a:r>
            <a:endParaRPr b="1">
              <a:solidFill>
                <a:srgbClr val="0944A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2861388" y="1466325"/>
            <a:ext cx="1287600" cy="1186200"/>
          </a:xfrm>
          <a:prstGeom prst="flowChartConnector">
            <a:avLst/>
          </a:prstGeom>
          <a:solidFill>
            <a:srgbClr val="00C2C9"/>
          </a:solidFill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7"/>
          <p:cNvGrpSpPr/>
          <p:nvPr/>
        </p:nvGrpSpPr>
        <p:grpSpPr>
          <a:xfrm>
            <a:off x="3111179" y="1618407"/>
            <a:ext cx="802383" cy="861748"/>
            <a:chOff x="7127716" y="4279432"/>
            <a:chExt cx="248254" cy="361942"/>
          </a:xfrm>
        </p:grpSpPr>
        <p:sp>
          <p:nvSpPr>
            <p:cNvPr id="102" name="Google Shape;102;p17"/>
            <p:cNvSpPr/>
            <p:nvPr/>
          </p:nvSpPr>
          <p:spPr>
            <a:xfrm>
              <a:off x="7167500" y="4279432"/>
              <a:ext cx="169068" cy="226644"/>
            </a:xfrm>
            <a:custGeom>
              <a:rect b="b" l="l" r="r" t="t"/>
              <a:pathLst>
                <a:path extrusionOk="0" h="7121" w="5312">
                  <a:moveTo>
                    <a:pt x="4085" y="310"/>
                  </a:moveTo>
                  <a:lnTo>
                    <a:pt x="4085" y="1715"/>
                  </a:lnTo>
                  <a:cubicBezTo>
                    <a:pt x="4085" y="1834"/>
                    <a:pt x="4049" y="1930"/>
                    <a:pt x="4001" y="2037"/>
                  </a:cubicBezTo>
                  <a:lnTo>
                    <a:pt x="3918" y="2204"/>
                  </a:lnTo>
                  <a:cubicBezTo>
                    <a:pt x="3906" y="2239"/>
                    <a:pt x="3906" y="2251"/>
                    <a:pt x="3906" y="2275"/>
                  </a:cubicBezTo>
                  <a:lnTo>
                    <a:pt x="3906" y="2632"/>
                  </a:lnTo>
                  <a:cubicBezTo>
                    <a:pt x="3906" y="2989"/>
                    <a:pt x="3763" y="3311"/>
                    <a:pt x="3501" y="3561"/>
                  </a:cubicBezTo>
                  <a:cubicBezTo>
                    <a:pt x="3283" y="3801"/>
                    <a:pt x="2975" y="3921"/>
                    <a:pt x="2650" y="3921"/>
                  </a:cubicBezTo>
                  <a:cubicBezTo>
                    <a:pt x="2620" y="3921"/>
                    <a:pt x="2591" y="3920"/>
                    <a:pt x="2561" y="3918"/>
                  </a:cubicBezTo>
                  <a:cubicBezTo>
                    <a:pt x="1906" y="3870"/>
                    <a:pt x="1382" y="3311"/>
                    <a:pt x="1382" y="2608"/>
                  </a:cubicBezTo>
                  <a:lnTo>
                    <a:pt x="1382" y="2299"/>
                  </a:lnTo>
                  <a:cubicBezTo>
                    <a:pt x="1382" y="2263"/>
                    <a:pt x="1382" y="2251"/>
                    <a:pt x="1370" y="2215"/>
                  </a:cubicBezTo>
                  <a:lnTo>
                    <a:pt x="1287" y="2061"/>
                  </a:lnTo>
                  <a:cubicBezTo>
                    <a:pt x="1239" y="1953"/>
                    <a:pt x="1204" y="1846"/>
                    <a:pt x="1204" y="1727"/>
                  </a:cubicBezTo>
                  <a:lnTo>
                    <a:pt x="1204" y="1227"/>
                  </a:lnTo>
                  <a:cubicBezTo>
                    <a:pt x="1204" y="727"/>
                    <a:pt x="1608" y="310"/>
                    <a:pt x="2120" y="310"/>
                  </a:cubicBezTo>
                  <a:close/>
                  <a:moveTo>
                    <a:pt x="3204" y="4168"/>
                  </a:moveTo>
                  <a:lnTo>
                    <a:pt x="3204" y="4359"/>
                  </a:lnTo>
                  <a:cubicBezTo>
                    <a:pt x="3204" y="4418"/>
                    <a:pt x="3216" y="4466"/>
                    <a:pt x="3228" y="4525"/>
                  </a:cubicBezTo>
                  <a:lnTo>
                    <a:pt x="2656" y="4942"/>
                  </a:lnTo>
                  <a:lnTo>
                    <a:pt x="2073" y="4525"/>
                  </a:lnTo>
                  <a:cubicBezTo>
                    <a:pt x="2085" y="4478"/>
                    <a:pt x="2096" y="4418"/>
                    <a:pt x="2096" y="4359"/>
                  </a:cubicBezTo>
                  <a:lnTo>
                    <a:pt x="2096" y="4168"/>
                  </a:lnTo>
                  <a:cubicBezTo>
                    <a:pt x="2239" y="4216"/>
                    <a:pt x="2382" y="4263"/>
                    <a:pt x="2549" y="4263"/>
                  </a:cubicBezTo>
                  <a:lnTo>
                    <a:pt x="2656" y="4263"/>
                  </a:lnTo>
                  <a:cubicBezTo>
                    <a:pt x="2847" y="4263"/>
                    <a:pt x="3025" y="4228"/>
                    <a:pt x="3204" y="4168"/>
                  </a:cubicBezTo>
                  <a:close/>
                  <a:moveTo>
                    <a:pt x="2132" y="1"/>
                  </a:moveTo>
                  <a:cubicBezTo>
                    <a:pt x="1442" y="1"/>
                    <a:pt x="894" y="549"/>
                    <a:pt x="894" y="1239"/>
                  </a:cubicBezTo>
                  <a:lnTo>
                    <a:pt x="894" y="1739"/>
                  </a:lnTo>
                  <a:cubicBezTo>
                    <a:pt x="894" y="1906"/>
                    <a:pt x="942" y="2073"/>
                    <a:pt x="1001" y="2215"/>
                  </a:cubicBezTo>
                  <a:lnTo>
                    <a:pt x="1061" y="2346"/>
                  </a:lnTo>
                  <a:lnTo>
                    <a:pt x="1061" y="2620"/>
                  </a:lnTo>
                  <a:cubicBezTo>
                    <a:pt x="1061" y="3180"/>
                    <a:pt x="1346" y="3692"/>
                    <a:pt x="1775" y="3989"/>
                  </a:cubicBezTo>
                  <a:lnTo>
                    <a:pt x="1775" y="4359"/>
                  </a:lnTo>
                  <a:cubicBezTo>
                    <a:pt x="1775" y="4454"/>
                    <a:pt x="1715" y="4525"/>
                    <a:pt x="1644" y="4537"/>
                  </a:cubicBezTo>
                  <a:lnTo>
                    <a:pt x="632" y="4859"/>
                  </a:lnTo>
                  <a:cubicBezTo>
                    <a:pt x="251" y="4966"/>
                    <a:pt x="1" y="5299"/>
                    <a:pt x="1" y="5704"/>
                  </a:cubicBezTo>
                  <a:lnTo>
                    <a:pt x="1" y="6954"/>
                  </a:lnTo>
                  <a:cubicBezTo>
                    <a:pt x="1" y="7037"/>
                    <a:pt x="72" y="7121"/>
                    <a:pt x="168" y="7121"/>
                  </a:cubicBezTo>
                  <a:cubicBezTo>
                    <a:pt x="251" y="7121"/>
                    <a:pt x="334" y="7037"/>
                    <a:pt x="334" y="6954"/>
                  </a:cubicBezTo>
                  <a:lnTo>
                    <a:pt x="334" y="5704"/>
                  </a:lnTo>
                  <a:cubicBezTo>
                    <a:pt x="334" y="5466"/>
                    <a:pt x="477" y="5252"/>
                    <a:pt x="715" y="5180"/>
                  </a:cubicBezTo>
                  <a:lnTo>
                    <a:pt x="1727" y="4871"/>
                  </a:lnTo>
                  <a:cubicBezTo>
                    <a:pt x="1787" y="4859"/>
                    <a:pt x="1835" y="4823"/>
                    <a:pt x="1882" y="4799"/>
                  </a:cubicBezTo>
                  <a:lnTo>
                    <a:pt x="2442" y="5204"/>
                  </a:lnTo>
                  <a:cubicBezTo>
                    <a:pt x="2501" y="5252"/>
                    <a:pt x="2573" y="5287"/>
                    <a:pt x="2656" y="5287"/>
                  </a:cubicBezTo>
                  <a:cubicBezTo>
                    <a:pt x="2728" y="5287"/>
                    <a:pt x="2799" y="5252"/>
                    <a:pt x="2858" y="5204"/>
                  </a:cubicBezTo>
                  <a:lnTo>
                    <a:pt x="3430" y="4799"/>
                  </a:lnTo>
                  <a:cubicBezTo>
                    <a:pt x="3466" y="4823"/>
                    <a:pt x="3513" y="4859"/>
                    <a:pt x="3573" y="4871"/>
                  </a:cubicBezTo>
                  <a:lnTo>
                    <a:pt x="4585" y="5180"/>
                  </a:lnTo>
                  <a:cubicBezTo>
                    <a:pt x="4823" y="5252"/>
                    <a:pt x="4978" y="5466"/>
                    <a:pt x="4978" y="5704"/>
                  </a:cubicBezTo>
                  <a:lnTo>
                    <a:pt x="4978" y="6954"/>
                  </a:lnTo>
                  <a:cubicBezTo>
                    <a:pt x="4978" y="7037"/>
                    <a:pt x="5049" y="7121"/>
                    <a:pt x="5133" y="7121"/>
                  </a:cubicBezTo>
                  <a:cubicBezTo>
                    <a:pt x="5228" y="7121"/>
                    <a:pt x="5299" y="7037"/>
                    <a:pt x="5299" y="6954"/>
                  </a:cubicBezTo>
                  <a:lnTo>
                    <a:pt x="5299" y="5704"/>
                  </a:lnTo>
                  <a:cubicBezTo>
                    <a:pt x="5311" y="5299"/>
                    <a:pt x="5061" y="4954"/>
                    <a:pt x="4692" y="4835"/>
                  </a:cubicBezTo>
                  <a:lnTo>
                    <a:pt x="3680" y="4525"/>
                  </a:lnTo>
                  <a:cubicBezTo>
                    <a:pt x="3609" y="4501"/>
                    <a:pt x="3549" y="4418"/>
                    <a:pt x="3549" y="4347"/>
                  </a:cubicBezTo>
                  <a:lnTo>
                    <a:pt x="3549" y="3978"/>
                  </a:lnTo>
                  <a:cubicBezTo>
                    <a:pt x="3620" y="3930"/>
                    <a:pt x="3692" y="3870"/>
                    <a:pt x="3751" y="3811"/>
                  </a:cubicBezTo>
                  <a:cubicBezTo>
                    <a:pt x="4061" y="3513"/>
                    <a:pt x="4263" y="3085"/>
                    <a:pt x="4263" y="2656"/>
                  </a:cubicBezTo>
                  <a:lnTo>
                    <a:pt x="4263" y="2334"/>
                  </a:lnTo>
                  <a:lnTo>
                    <a:pt x="4323" y="2204"/>
                  </a:lnTo>
                  <a:cubicBezTo>
                    <a:pt x="4394" y="2061"/>
                    <a:pt x="4418" y="1894"/>
                    <a:pt x="4418" y="1727"/>
                  </a:cubicBezTo>
                  <a:lnTo>
                    <a:pt x="4418" y="168"/>
                  </a:lnTo>
                  <a:cubicBezTo>
                    <a:pt x="4418" y="72"/>
                    <a:pt x="4347" y="1"/>
                    <a:pt x="4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7246719" y="4455279"/>
              <a:ext cx="10248" cy="50033"/>
            </a:xfrm>
            <a:custGeom>
              <a:rect b="b" l="l" r="r" t="t"/>
              <a:pathLst>
                <a:path extrusionOk="0" h="1572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417"/>
                  </a:lnTo>
                  <a:cubicBezTo>
                    <a:pt x="0" y="1501"/>
                    <a:pt x="72" y="1572"/>
                    <a:pt x="167" y="1572"/>
                  </a:cubicBezTo>
                  <a:cubicBezTo>
                    <a:pt x="250" y="1572"/>
                    <a:pt x="322" y="1501"/>
                    <a:pt x="322" y="141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7195572" y="4466642"/>
              <a:ext cx="11012" cy="38670"/>
            </a:xfrm>
            <a:custGeom>
              <a:rect b="b" l="l" r="r" t="t"/>
              <a:pathLst>
                <a:path extrusionOk="0" h="1215" w="346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71" y="1215"/>
                    <a:pt x="167" y="1215"/>
                  </a:cubicBezTo>
                  <a:cubicBezTo>
                    <a:pt x="250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45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7297866" y="4466642"/>
              <a:ext cx="10280" cy="38670"/>
            </a:xfrm>
            <a:custGeom>
              <a:rect b="b" l="l" r="r" t="t"/>
              <a:pathLst>
                <a:path extrusionOk="0" h="1215" w="32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22" y="1144"/>
                    <a:pt x="322" y="1060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7235357" y="4608369"/>
              <a:ext cx="33005" cy="33005"/>
            </a:xfrm>
            <a:custGeom>
              <a:rect b="b" l="l" r="r" t="t"/>
              <a:pathLst>
                <a:path extrusionOk="0" h="1037" w="1037">
                  <a:moveTo>
                    <a:pt x="524" y="322"/>
                  </a:moveTo>
                  <a:cubicBezTo>
                    <a:pt x="619" y="322"/>
                    <a:pt x="715" y="417"/>
                    <a:pt x="715" y="512"/>
                  </a:cubicBezTo>
                  <a:cubicBezTo>
                    <a:pt x="715" y="620"/>
                    <a:pt x="619" y="715"/>
                    <a:pt x="524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24" y="322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9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798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7127716" y="460836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22"/>
                  </a:moveTo>
                  <a:cubicBezTo>
                    <a:pt x="632" y="322"/>
                    <a:pt x="715" y="417"/>
                    <a:pt x="715" y="512"/>
                  </a:cubicBezTo>
                  <a:cubicBezTo>
                    <a:pt x="715" y="620"/>
                    <a:pt x="632" y="715"/>
                    <a:pt x="525" y="715"/>
                  </a:cubicBezTo>
                  <a:cubicBezTo>
                    <a:pt x="418" y="715"/>
                    <a:pt x="334" y="620"/>
                    <a:pt x="334" y="512"/>
                  </a:cubicBezTo>
                  <a:cubicBezTo>
                    <a:pt x="334" y="417"/>
                    <a:pt x="418" y="322"/>
                    <a:pt x="525" y="322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7342965" y="4608369"/>
              <a:ext cx="33005" cy="33005"/>
            </a:xfrm>
            <a:custGeom>
              <a:rect b="b" l="l" r="r" t="t"/>
              <a:pathLst>
                <a:path extrusionOk="0" h="1037" w="1037">
                  <a:moveTo>
                    <a:pt x="513" y="322"/>
                  </a:moveTo>
                  <a:cubicBezTo>
                    <a:pt x="620" y="322"/>
                    <a:pt x="715" y="417"/>
                    <a:pt x="715" y="512"/>
                  </a:cubicBezTo>
                  <a:cubicBezTo>
                    <a:pt x="715" y="620"/>
                    <a:pt x="620" y="715"/>
                    <a:pt x="513" y="715"/>
                  </a:cubicBezTo>
                  <a:cubicBezTo>
                    <a:pt x="417" y="715"/>
                    <a:pt x="322" y="620"/>
                    <a:pt x="322" y="512"/>
                  </a:cubicBezTo>
                  <a:cubicBezTo>
                    <a:pt x="322" y="417"/>
                    <a:pt x="417" y="322"/>
                    <a:pt x="513" y="322"/>
                  </a:cubicBezTo>
                  <a:close/>
                  <a:moveTo>
                    <a:pt x="513" y="0"/>
                  </a:moveTo>
                  <a:cubicBezTo>
                    <a:pt x="227" y="0"/>
                    <a:pt x="1" y="239"/>
                    <a:pt x="1" y="512"/>
                  </a:cubicBezTo>
                  <a:cubicBezTo>
                    <a:pt x="1" y="798"/>
                    <a:pt x="227" y="1036"/>
                    <a:pt x="513" y="1036"/>
                  </a:cubicBezTo>
                  <a:cubicBezTo>
                    <a:pt x="798" y="1036"/>
                    <a:pt x="1036" y="798"/>
                    <a:pt x="1036" y="512"/>
                  </a:cubicBezTo>
                  <a:cubicBezTo>
                    <a:pt x="1036" y="239"/>
                    <a:pt x="810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7159194" y="4517788"/>
              <a:ext cx="186064" cy="84916"/>
            </a:xfrm>
            <a:custGeom>
              <a:rect b="b" l="l" r="r" t="t"/>
              <a:pathLst>
                <a:path extrusionOk="0" h="2668" w="5846">
                  <a:moveTo>
                    <a:pt x="2929" y="1"/>
                  </a:moveTo>
                  <a:cubicBezTo>
                    <a:pt x="2834" y="1"/>
                    <a:pt x="2762" y="72"/>
                    <a:pt x="2762" y="168"/>
                  </a:cubicBezTo>
                  <a:lnTo>
                    <a:pt x="2762" y="715"/>
                  </a:lnTo>
                  <a:lnTo>
                    <a:pt x="1607" y="715"/>
                  </a:lnTo>
                  <a:cubicBezTo>
                    <a:pt x="1381" y="715"/>
                    <a:pt x="1167" y="822"/>
                    <a:pt x="1036" y="1013"/>
                  </a:cubicBezTo>
                  <a:lnTo>
                    <a:pt x="60" y="2394"/>
                  </a:lnTo>
                  <a:cubicBezTo>
                    <a:pt x="0" y="2465"/>
                    <a:pt x="24" y="2573"/>
                    <a:pt x="95" y="2632"/>
                  </a:cubicBezTo>
                  <a:cubicBezTo>
                    <a:pt x="127" y="2655"/>
                    <a:pt x="160" y="2665"/>
                    <a:pt x="192" y="2665"/>
                  </a:cubicBezTo>
                  <a:cubicBezTo>
                    <a:pt x="245" y="2665"/>
                    <a:pt x="296" y="2636"/>
                    <a:pt x="333" y="2585"/>
                  </a:cubicBezTo>
                  <a:lnTo>
                    <a:pt x="1322" y="1203"/>
                  </a:lnTo>
                  <a:cubicBezTo>
                    <a:pt x="1393" y="1120"/>
                    <a:pt x="1500" y="1061"/>
                    <a:pt x="1619" y="1061"/>
                  </a:cubicBezTo>
                  <a:lnTo>
                    <a:pt x="2774" y="1061"/>
                  </a:lnTo>
                  <a:lnTo>
                    <a:pt x="2774" y="2311"/>
                  </a:lnTo>
                  <a:cubicBezTo>
                    <a:pt x="2774" y="2394"/>
                    <a:pt x="2858" y="2465"/>
                    <a:pt x="2941" y="2465"/>
                  </a:cubicBezTo>
                  <a:cubicBezTo>
                    <a:pt x="3036" y="2465"/>
                    <a:pt x="3108" y="2394"/>
                    <a:pt x="3108" y="2311"/>
                  </a:cubicBezTo>
                  <a:lnTo>
                    <a:pt x="3108" y="1061"/>
                  </a:lnTo>
                  <a:lnTo>
                    <a:pt x="4262" y="1061"/>
                  </a:lnTo>
                  <a:cubicBezTo>
                    <a:pt x="4382" y="1061"/>
                    <a:pt x="4489" y="1120"/>
                    <a:pt x="4560" y="1203"/>
                  </a:cubicBezTo>
                  <a:lnTo>
                    <a:pt x="5548" y="2585"/>
                  </a:lnTo>
                  <a:cubicBezTo>
                    <a:pt x="5572" y="2632"/>
                    <a:pt x="5632" y="2668"/>
                    <a:pt x="5679" y="2668"/>
                  </a:cubicBezTo>
                  <a:cubicBezTo>
                    <a:pt x="5715" y="2668"/>
                    <a:pt x="5751" y="2644"/>
                    <a:pt x="5775" y="2632"/>
                  </a:cubicBezTo>
                  <a:cubicBezTo>
                    <a:pt x="5834" y="2561"/>
                    <a:pt x="5846" y="2454"/>
                    <a:pt x="5798" y="2382"/>
                  </a:cubicBezTo>
                  <a:lnTo>
                    <a:pt x="4822" y="1001"/>
                  </a:lnTo>
                  <a:cubicBezTo>
                    <a:pt x="4679" y="822"/>
                    <a:pt x="4477" y="703"/>
                    <a:pt x="4251" y="703"/>
                  </a:cubicBezTo>
                  <a:lnTo>
                    <a:pt x="3096" y="703"/>
                  </a:lnTo>
                  <a:lnTo>
                    <a:pt x="3096" y="168"/>
                  </a:lnTo>
                  <a:cubicBezTo>
                    <a:pt x="3096" y="72"/>
                    <a:pt x="3012" y="1"/>
                    <a:pt x="2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7217915" y="4321126"/>
              <a:ext cx="68238" cy="25812"/>
            </a:xfrm>
            <a:custGeom>
              <a:rect b="b" l="l" r="r" t="t"/>
              <a:pathLst>
                <a:path extrusionOk="0" h="811" w="2144">
                  <a:moveTo>
                    <a:pt x="933" y="1"/>
                  </a:moveTo>
                  <a:cubicBezTo>
                    <a:pt x="491" y="1"/>
                    <a:pt x="139" y="113"/>
                    <a:pt x="120" y="120"/>
                  </a:cubicBezTo>
                  <a:cubicBezTo>
                    <a:pt x="36" y="155"/>
                    <a:pt x="1" y="215"/>
                    <a:pt x="1" y="286"/>
                  </a:cubicBezTo>
                  <a:lnTo>
                    <a:pt x="1" y="643"/>
                  </a:lnTo>
                  <a:cubicBezTo>
                    <a:pt x="1" y="727"/>
                    <a:pt x="72" y="810"/>
                    <a:pt x="155" y="810"/>
                  </a:cubicBezTo>
                  <a:cubicBezTo>
                    <a:pt x="251" y="810"/>
                    <a:pt x="322" y="727"/>
                    <a:pt x="322" y="643"/>
                  </a:cubicBezTo>
                  <a:lnTo>
                    <a:pt x="322" y="417"/>
                  </a:lnTo>
                  <a:cubicBezTo>
                    <a:pt x="455" y="384"/>
                    <a:pt x="683" y="341"/>
                    <a:pt x="940" y="341"/>
                  </a:cubicBezTo>
                  <a:cubicBezTo>
                    <a:pt x="1236" y="341"/>
                    <a:pt x="1572" y="398"/>
                    <a:pt x="1846" y="596"/>
                  </a:cubicBezTo>
                  <a:cubicBezTo>
                    <a:pt x="1877" y="622"/>
                    <a:pt x="1914" y="634"/>
                    <a:pt x="1951" y="634"/>
                  </a:cubicBezTo>
                  <a:cubicBezTo>
                    <a:pt x="1999" y="634"/>
                    <a:pt x="2045" y="613"/>
                    <a:pt x="2072" y="572"/>
                  </a:cubicBezTo>
                  <a:cubicBezTo>
                    <a:pt x="2144" y="489"/>
                    <a:pt x="2120" y="393"/>
                    <a:pt x="2048" y="334"/>
                  </a:cubicBezTo>
                  <a:cubicBezTo>
                    <a:pt x="1703" y="74"/>
                    <a:pt x="1289" y="1"/>
                    <a:pt x="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7"/>
          <p:cNvSpPr txBox="1"/>
          <p:nvPr/>
        </p:nvSpPr>
        <p:spPr>
          <a:xfrm>
            <a:off x="2636694" y="2845875"/>
            <a:ext cx="173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</a:rPr>
              <a:t>Utilizing Simulation Centers </a:t>
            </a:r>
            <a:endParaRPr b="1">
              <a:solidFill>
                <a:srgbClr val="0944A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943700" y="1466325"/>
            <a:ext cx="1287600" cy="1186200"/>
          </a:xfrm>
          <a:prstGeom prst="flowChartConnector">
            <a:avLst/>
          </a:prstGeom>
          <a:solidFill>
            <a:srgbClr val="00C2C9"/>
          </a:solidFill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7"/>
          <p:cNvGrpSpPr/>
          <p:nvPr/>
        </p:nvGrpSpPr>
        <p:grpSpPr>
          <a:xfrm>
            <a:off x="5130178" y="1685649"/>
            <a:ext cx="893824" cy="723116"/>
            <a:chOff x="5774124" y="4294550"/>
            <a:chExt cx="331611" cy="331674"/>
          </a:xfrm>
        </p:grpSpPr>
        <p:sp>
          <p:nvSpPr>
            <p:cNvPr id="114" name="Google Shape;114;p17"/>
            <p:cNvSpPr/>
            <p:nvPr/>
          </p:nvSpPr>
          <p:spPr>
            <a:xfrm>
              <a:off x="5774124" y="4419664"/>
              <a:ext cx="331611" cy="206560"/>
            </a:xfrm>
            <a:custGeom>
              <a:rect b="b" l="l" r="r" t="t"/>
              <a:pathLst>
                <a:path extrusionOk="0" h="6490" w="10419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5778294" y="4294550"/>
              <a:ext cx="316461" cy="191442"/>
            </a:xfrm>
            <a:custGeom>
              <a:rect b="b" l="l" r="r" t="t"/>
              <a:pathLst>
                <a:path extrusionOk="0" h="6015" w="9943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7"/>
          <p:cNvSpPr txBox="1"/>
          <p:nvPr/>
        </p:nvSpPr>
        <p:spPr>
          <a:xfrm>
            <a:off x="4587538" y="2845875"/>
            <a:ext cx="197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</a:rPr>
              <a:t>Using Industry Standard metrics: RULA and REBA </a:t>
            </a:r>
            <a:endParaRPr b="1">
              <a:solidFill>
                <a:srgbClr val="0944A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10318" l="0" r="0" t="5929"/>
          <a:stretch/>
        </p:blipFill>
        <p:spPr>
          <a:xfrm>
            <a:off x="8713150" y="4697075"/>
            <a:ext cx="430850" cy="41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6969300" y="1466325"/>
            <a:ext cx="1287600" cy="1186200"/>
          </a:xfrm>
          <a:prstGeom prst="flowChartConnector">
            <a:avLst/>
          </a:prstGeom>
          <a:solidFill>
            <a:srgbClr val="00C2C9"/>
          </a:solidFill>
          <a:ln cap="flat" cmpd="sng" w="9525">
            <a:solidFill>
              <a:srgbClr val="00C2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7298385" y="1697862"/>
            <a:ext cx="629426" cy="723130"/>
            <a:chOff x="596350" y="929175"/>
            <a:chExt cx="407950" cy="497475"/>
          </a:xfrm>
        </p:grpSpPr>
        <p:sp>
          <p:nvSpPr>
            <p:cNvPr id="120" name="Google Shape;120;p1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7"/>
          <p:cNvSpPr txBox="1"/>
          <p:nvPr/>
        </p:nvSpPr>
        <p:spPr>
          <a:xfrm>
            <a:off x="6721138" y="2769675"/>
            <a:ext cx="197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</a:rPr>
              <a:t>Using Industry standard practices from ACS</a:t>
            </a:r>
            <a:endParaRPr b="1">
              <a:solidFill>
                <a:srgbClr val="0944A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DF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idx="4294967295" type="title"/>
          </p:nvPr>
        </p:nvSpPr>
        <p:spPr>
          <a:xfrm>
            <a:off x="56763" y="920725"/>
            <a:ext cx="741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</a:rPr>
              <a:t>[insert logo]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55738" y="4191225"/>
            <a:ext cx="170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ria Sans"/>
                <a:ea typeface="Inria Sans"/>
                <a:cs typeface="Inria Sans"/>
                <a:sym typeface="Inria Sans"/>
              </a:rPr>
              <a:t>RESIDENT</a:t>
            </a:r>
            <a:endParaRPr sz="160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78" y="1203137"/>
            <a:ext cx="1872150" cy="273722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6552" y="1203152"/>
            <a:ext cx="1872150" cy="2737196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6803" y="1203147"/>
            <a:ext cx="1872150" cy="2737206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6">
            <a:alphaModFix/>
          </a:blip>
          <a:srcRect b="43238" l="32066" r="34303" t="13055"/>
          <a:stretch/>
        </p:blipFill>
        <p:spPr>
          <a:xfrm>
            <a:off x="429225" y="1203150"/>
            <a:ext cx="1655850" cy="2737201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18"/>
          <p:cNvSpPr txBox="1"/>
          <p:nvPr/>
        </p:nvSpPr>
        <p:spPr>
          <a:xfrm>
            <a:off x="6830463" y="4191225"/>
            <a:ext cx="170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ria Sans"/>
                <a:ea typeface="Inria Sans"/>
                <a:cs typeface="Inria Sans"/>
                <a:sym typeface="Inria Sans"/>
              </a:rPr>
              <a:t>SURGEON</a:t>
            </a:r>
            <a:endParaRPr sz="16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2122800" y="4243275"/>
            <a:ext cx="4898400" cy="32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C2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311700" y="2114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Gap Analysis</a:t>
            </a: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 flipH="1" rot="10800000">
            <a:off x="307088" y="2781125"/>
            <a:ext cx="8427900" cy="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 txBox="1"/>
          <p:nvPr/>
        </p:nvSpPr>
        <p:spPr>
          <a:xfrm>
            <a:off x="6840188" y="2346428"/>
            <a:ext cx="18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382F"/>
                </a:solidFill>
                <a:latin typeface="Inria Sans"/>
                <a:ea typeface="Inria Sans"/>
                <a:cs typeface="Inria Sans"/>
                <a:sym typeface="Inria Sans"/>
              </a:rPr>
              <a:t>Our Design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311688" y="2962427"/>
            <a:ext cx="18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382F"/>
                </a:solidFill>
                <a:latin typeface="Inria Sans"/>
                <a:ea typeface="Inria Sans"/>
                <a:cs typeface="Inria Sans"/>
                <a:sym typeface="Inria Sans"/>
              </a:rPr>
              <a:t>Non-disruptive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197588" y="3390977"/>
            <a:ext cx="18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387888" y="3971400"/>
            <a:ext cx="18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ria Sans"/>
                <a:ea typeface="Inria Sans"/>
                <a:cs typeface="Inria Sans"/>
                <a:sym typeface="Inria Sans"/>
              </a:rPr>
              <a:t>Surgeon-Specific</a:t>
            </a:r>
            <a:endParaRPr b="1" sz="160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13589" l="19188" r="57092" t="21199"/>
          <a:stretch/>
        </p:blipFill>
        <p:spPr>
          <a:xfrm>
            <a:off x="2757987" y="945650"/>
            <a:ext cx="939950" cy="145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2327513" y="2348103"/>
            <a:ext cx="18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382F"/>
                </a:solidFill>
                <a:latin typeface="Inria Sans"/>
                <a:ea typeface="Inria Sans"/>
                <a:cs typeface="Inria Sans"/>
                <a:sym typeface="Inria Sans"/>
              </a:rPr>
              <a:t>Upright Go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11688" y="3428734"/>
            <a:ext cx="180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5382F"/>
                </a:solidFill>
                <a:latin typeface="Inria Sans"/>
                <a:ea typeface="Inria Sans"/>
                <a:cs typeface="Inria Sans"/>
                <a:sym typeface="Inria Sans"/>
              </a:rPr>
              <a:t>Targeted Training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658" y="2922270"/>
            <a:ext cx="541763" cy="4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713" y="3990021"/>
            <a:ext cx="356100" cy="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881" y="3370889"/>
            <a:ext cx="541763" cy="4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6">
            <a:alphaModFix/>
          </a:blip>
          <a:srcRect b="60356" l="33761" r="32510" t="11051"/>
          <a:stretch/>
        </p:blipFill>
        <p:spPr>
          <a:xfrm>
            <a:off x="7227525" y="839273"/>
            <a:ext cx="939951" cy="147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620" y="2932464"/>
            <a:ext cx="541763" cy="4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620" y="3943995"/>
            <a:ext cx="541763" cy="4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620" y="3438226"/>
            <a:ext cx="541763" cy="4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713" y="2978502"/>
            <a:ext cx="356100" cy="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656" y="3426689"/>
            <a:ext cx="541763" cy="4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938" y="4014796"/>
            <a:ext cx="356100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78500" y="4514075"/>
            <a:ext cx="2446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ria Sans"/>
                <a:ea typeface="Inria Sans"/>
                <a:cs typeface="Inria Sans"/>
                <a:sym typeface="Inria Sans"/>
              </a:rPr>
              <a:t>Data Metric for Hospitals</a:t>
            </a:r>
            <a:endParaRPr b="1" sz="160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713" y="4560121"/>
            <a:ext cx="356100" cy="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938" y="4560121"/>
            <a:ext cx="356100" cy="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620" y="4514083"/>
            <a:ext cx="541763" cy="4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3063" y="1284775"/>
            <a:ext cx="2305847" cy="9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8">
            <a:alphaModFix/>
          </a:blip>
          <a:srcRect b="10318" l="0" r="0" t="5929"/>
          <a:stretch/>
        </p:blipFill>
        <p:spPr>
          <a:xfrm>
            <a:off x="8713150" y="4697075"/>
            <a:ext cx="430850" cy="41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154607" y="170038"/>
            <a:ext cx="4417094" cy="4324487"/>
            <a:chOff x="2961500" y="961400"/>
            <a:chExt cx="3221100" cy="3220500"/>
          </a:xfrm>
        </p:grpSpPr>
        <p:sp>
          <p:nvSpPr>
            <p:cNvPr id="174" name="Google Shape;174;p20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" name="Google Shape;175;p20"/>
            <p:cNvSpPr txBox="1"/>
            <p:nvPr/>
          </p:nvSpPr>
          <p:spPr>
            <a:xfrm>
              <a:off x="3782900" y="1200950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Total </a:t>
              </a: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Addressable</a:t>
              </a: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Market (Posture Correction Market)</a:t>
              </a: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:   </a:t>
              </a:r>
              <a:endParaRPr b="1" sz="13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$350 Million USD</a:t>
              </a:r>
              <a:endParaRPr b="1" sz="13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706750" y="1293499"/>
            <a:ext cx="3339334" cy="3334095"/>
            <a:chOff x="3401684" y="1731208"/>
            <a:chExt cx="2340600" cy="2451000"/>
          </a:xfrm>
        </p:grpSpPr>
        <p:sp>
          <p:nvSpPr>
            <p:cNvPr id="177" name="Google Shape;177;p20"/>
            <p:cNvSpPr/>
            <p:nvPr/>
          </p:nvSpPr>
          <p:spPr>
            <a:xfrm>
              <a:off x="3401684" y="1731208"/>
              <a:ext cx="2340600" cy="24510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" name="Google Shape;178;p20"/>
            <p:cNvSpPr txBox="1"/>
            <p:nvPr/>
          </p:nvSpPr>
          <p:spPr>
            <a:xfrm>
              <a:off x="3833274" y="1912069"/>
              <a:ext cx="14772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Serviceable</a:t>
              </a: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 Addressable Market (Posture Correction for Healthcare workers): </a:t>
              </a:r>
              <a:endParaRPr b="1" sz="13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$6 M</a:t>
              </a:r>
              <a:endParaRPr b="1" sz="13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79" name="Google Shape;179;p20"/>
          <p:cNvGrpSpPr/>
          <p:nvPr/>
        </p:nvGrpSpPr>
        <p:grpSpPr>
          <a:xfrm>
            <a:off x="1322993" y="2618033"/>
            <a:ext cx="2107093" cy="2009435"/>
            <a:chOff x="3833620" y="2704915"/>
            <a:chExt cx="1476900" cy="1477200"/>
          </a:xfrm>
        </p:grpSpPr>
        <p:sp>
          <p:nvSpPr>
            <p:cNvPr id="180" name="Google Shape;180;p20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" name="Google Shape;181;p20"/>
            <p:cNvSpPr txBox="1"/>
            <p:nvPr/>
          </p:nvSpPr>
          <p:spPr>
            <a:xfrm>
              <a:off x="3957047" y="3143188"/>
              <a:ext cx="12300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Serviceable</a:t>
              </a: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 Obtainable Market (10% Penetration Rate): </a:t>
              </a:r>
              <a:endParaRPr b="1" sz="13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$600 </a:t>
              </a:r>
              <a:r>
                <a:rPr b="1" lang="en" sz="1300">
                  <a:solidFill>
                    <a:srgbClr val="EEEEEE"/>
                  </a:solidFill>
                  <a:latin typeface="Inter"/>
                  <a:ea typeface="Inter"/>
                  <a:cs typeface="Inter"/>
                  <a:sym typeface="Inter"/>
                </a:rPr>
                <a:t>Thousand</a:t>
              </a:r>
              <a:endParaRPr b="1" sz="1300">
                <a:solidFill>
                  <a:srgbClr val="EEEEEE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2" name="Google Shape;182;p20"/>
          <p:cNvSpPr txBox="1"/>
          <p:nvPr/>
        </p:nvSpPr>
        <p:spPr>
          <a:xfrm>
            <a:off x="4786600" y="1424050"/>
            <a:ext cx="4249800" cy="2524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Inria Sans"/>
                <a:ea typeface="Inria Sans"/>
                <a:cs typeface="Inria Sans"/>
                <a:sym typeface="Inria Sans"/>
              </a:rPr>
              <a:t>Target Market: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Surgical Education and Training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Inria Sans"/>
                <a:ea typeface="Inria Sans"/>
                <a:cs typeface="Inria Sans"/>
                <a:sym typeface="Inria Sans"/>
              </a:rPr>
              <a:t>Target Population: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 Medical Students, Residents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Inria Sans"/>
                <a:ea typeface="Inria Sans"/>
                <a:cs typeface="Inria Sans"/>
                <a:sym typeface="Inria Sans"/>
              </a:rPr>
              <a:t>Business Model: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 Subscription Based 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Inria Sans"/>
                <a:ea typeface="Inria Sans"/>
                <a:cs typeface="Inria Sans"/>
                <a:sym typeface="Inria Sans"/>
              </a:rPr>
              <a:t>Price/Product: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 $350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500">
                <a:latin typeface="Inria Sans"/>
                <a:ea typeface="Inria Sans"/>
                <a:cs typeface="Inria Sans"/>
                <a:sym typeface="Inria Sans"/>
              </a:rPr>
              <a:t>Penetration Rate:</a:t>
            </a: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 10%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4884150" y="28650"/>
            <a:ext cx="39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5478150" y="560700"/>
            <a:ext cx="2767800" cy="5079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Inria Sans"/>
                <a:ea typeface="Inria Sans"/>
                <a:cs typeface="Inria Sans"/>
                <a:sym typeface="Inria Sans"/>
              </a:rPr>
              <a:t>Market Analysis (USA)</a:t>
            </a:r>
            <a:endParaRPr b="1" sz="2100">
              <a:solidFill>
                <a:srgbClr val="FFFFFF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154600" y="4680575"/>
            <a:ext cx="909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ria Sans"/>
                <a:ea typeface="Inria Sans"/>
                <a:cs typeface="Inria Sans"/>
                <a:sym typeface="Inria Sans"/>
              </a:rPr>
              <a:t>References: </a:t>
            </a:r>
            <a:r>
              <a:rPr lang="en" sz="600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" sz="600" u="sng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https://www.grandviewresearch.com/industry-analysis/posture-correction-</a:t>
            </a:r>
            <a:r>
              <a:rPr lang="en" sz="600" u="sng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</a:t>
            </a:r>
            <a:r>
              <a:rPr lang="en" sz="600" u="sng">
                <a:solidFill>
                  <a:srgbClr val="0944A1"/>
                </a:solidFill>
                <a:latin typeface="Inria Sans"/>
                <a:ea typeface="Inria Sans"/>
                <a:cs typeface="Inria Sans"/>
                <a:sym typeface="Inri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-report</a:t>
            </a:r>
            <a:endParaRPr sz="600">
              <a:solidFill>
                <a:srgbClr val="0944A1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ria Sans"/>
                <a:ea typeface="Inria Sans"/>
                <a:cs typeface="Inria Sans"/>
                <a:sym typeface="Inria Sans"/>
              </a:rPr>
              <a:t>SAM estimated 1.8% adults are surgeons (https://www.statista.com/statistics/209424/us-number-of-active-physicians-by-specialty-area/), approximately 45% Posture market = Adults (from above report) </a:t>
            </a:r>
            <a:br>
              <a:rPr lang="en" sz="800">
                <a:latin typeface="Inria Sans"/>
                <a:ea typeface="Inria Sans"/>
                <a:cs typeface="Inria Sans"/>
                <a:sym typeface="Inria Sans"/>
              </a:rPr>
            </a:br>
            <a:endParaRPr sz="800"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311700" y="-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500">
                <a:latin typeface="Inria Sans"/>
                <a:ea typeface="Inria Sans"/>
                <a:cs typeface="Inria Sans"/>
                <a:sym typeface="Inria Sans"/>
              </a:rPr>
              <a:t>Business Model </a:t>
            </a:r>
            <a:endParaRPr sz="150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b="1632" l="0" r="0" t="8180"/>
          <a:stretch/>
        </p:blipFill>
        <p:spPr>
          <a:xfrm>
            <a:off x="717813" y="320375"/>
            <a:ext cx="7708385" cy="48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/>
          <p:nvPr/>
        </p:nvSpPr>
        <p:spPr>
          <a:xfrm>
            <a:off x="6884213" y="459506"/>
            <a:ext cx="1510800" cy="3011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84047" y="178308"/>
            <a:ext cx="85869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5CA9"/>
              </a:buClr>
              <a:buSzPts val="1900"/>
              <a:buFont typeface="EB Garamond"/>
              <a:buNone/>
            </a:pPr>
            <a:r>
              <a:rPr b="1" lang="en" sz="1900"/>
              <a:t>Discovery Plan</a:t>
            </a:r>
            <a:endParaRPr b="1" sz="1900" cap="none"/>
          </a:p>
        </p:txBody>
      </p:sp>
      <p:sp>
        <p:nvSpPr>
          <p:cNvPr id="199" name="Google Shape;199;p22"/>
          <p:cNvSpPr/>
          <p:nvPr/>
        </p:nvSpPr>
        <p:spPr>
          <a:xfrm>
            <a:off x="384047" y="841428"/>
            <a:ext cx="7769400" cy="1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95" y="0"/>
            <a:ext cx="1269205" cy="10433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22"/>
          <p:cNvGraphicFramePr/>
          <p:nvPr/>
        </p:nvGraphicFramePr>
        <p:xfrm>
          <a:off x="384047" y="14322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{5B3CF93B-A312-49D1-88F0-B7FD4DB69532}</a:tableStyleId>
              </a:tblPr>
              <a:tblGrid>
                <a:gridCol w="417250"/>
                <a:gridCol w="2677300"/>
                <a:gridCol w="2963875"/>
                <a:gridCol w="2233325"/>
              </a:tblGrid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1909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1909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Company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1909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Role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19091"/>
                    </a:solidFill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 Meghal Shah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CUIMC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3rd Year surgical Resident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 Tejas Sathe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CUIMC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3rd year surgical resident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 Alexander P Kossar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CUIMC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5th year Surgical Resident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Dr. Susan Hallbeck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Mayo Clinic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Engineer working on surgical ergonomics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Erin M Duggin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CUIMC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4th year Surgical Resident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Kevin Myers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Columbia University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Ergonomist at Columbia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Jessica Pohlman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NYC Health Care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Director of Sim Center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Prof Winkelstein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University of Pennsylvania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Pain Expert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Gyusung I. Lee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ACS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Assistant Director, Simulation-Based Surgical Education and Training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Adam Persak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JnJ- CUIMC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Account Executive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ria Sans"/>
                <a:ea typeface="Inria Sans"/>
                <a:cs typeface="Inria Sans"/>
                <a:sym typeface="Inria Sans"/>
              </a:rPr>
              <a:t>Stakeholder and Value Proposition</a:t>
            </a:r>
            <a:endParaRPr b="1">
              <a:latin typeface="Inria Sans"/>
              <a:ea typeface="Inria Sans"/>
              <a:cs typeface="Inria Sans"/>
              <a:sym typeface="Inria Sans"/>
            </a:endParaRPr>
          </a:p>
        </p:txBody>
      </p:sp>
      <p:graphicFrame>
        <p:nvGraphicFramePr>
          <p:cNvPr id="207" name="Google Shape;207;p23"/>
          <p:cNvGraphicFramePr/>
          <p:nvPr/>
        </p:nvGraphicFramePr>
        <p:xfrm>
          <a:off x="522450" y="964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{AE13F68E-BE6D-4458-8743-FA6C68641A48}</a:tableStyleId>
              </a:tblPr>
              <a:tblGrid>
                <a:gridCol w="2699700"/>
                <a:gridCol w="2699700"/>
                <a:gridCol w="2699700"/>
              </a:tblGrid>
              <a:tr h="44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944A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Stakeholders</a:t>
                      </a:r>
                      <a:endParaRPr b="1" sz="1500">
                        <a:solidFill>
                          <a:srgbClr val="0944A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944A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Value Propositions</a:t>
                      </a:r>
                      <a:endParaRPr b="1" sz="1500">
                        <a:solidFill>
                          <a:srgbClr val="0944A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944A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Delivering Value</a:t>
                      </a:r>
                      <a:endParaRPr b="1" sz="1500">
                        <a:solidFill>
                          <a:srgbClr val="0944A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Hospitals: 5 </a:t>
                      </a:r>
                      <a:endParaRPr b="1"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Reducing $15M (per hospital) loss due to surgeon absence 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Monitoring Learning Progress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By reducing workplace MSDs (surgical setting)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Surgical Residents: 15</a:t>
                      </a:r>
                      <a:endParaRPr sz="900">
                        <a:solidFill>
                          <a:srgbClr val="252525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Career Longevity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Improved Quality of Life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Personalizable 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Non-Disruptive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Real-time posture correction specific to surgical tasks</a:t>
                      </a:r>
                      <a:endParaRPr sz="1500">
                        <a:solidFill>
                          <a:schemeClr val="dk1"/>
                        </a:solidFill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6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Insurance Companies: 2</a:t>
                      </a:r>
                      <a:endParaRPr b="1"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Inria Sans"/>
                        <a:buChar char="●"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Reduced MSD related Disability Claims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nria Sans"/>
                          <a:ea typeface="Inria Sans"/>
                          <a:cs typeface="Inria Sans"/>
                          <a:sym typeface="Inria Sans"/>
                        </a:rPr>
                        <a:t>MSD Preventative Training for surgeons</a:t>
                      </a:r>
                      <a:endParaRPr sz="1500">
                        <a:latin typeface="Inria Sans"/>
                        <a:ea typeface="Inria Sans"/>
                        <a:cs typeface="Inria Sans"/>
                        <a:sym typeface="Inria Sa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3538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10318" l="0" r="0" t="5929"/>
          <a:stretch/>
        </p:blipFill>
        <p:spPr>
          <a:xfrm>
            <a:off x="8713150" y="4697075"/>
            <a:ext cx="430850" cy="41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